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2.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3.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05"/>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Lst>
  <p:sldSz cx="18288000" cy="10287000"/>
  <p:notesSz cx="7010400" cy="9296400"/>
  <p:embeddedFontLst>
    <p:embeddedFont>
      <p:font typeface="Calibri" panose="020F0502020204030204" pitchFamily="34" charset="0"/>
      <p:regular r:id="rId106"/>
      <p:bold r:id="rId107"/>
      <p:italic r:id="rId108"/>
      <p:boldItalic r:id="rId109"/>
    </p:embeddedFont>
    <p:embeddedFont>
      <p:font typeface="Century Gothic" panose="020B0502020202020204" pitchFamily="34" charset="0"/>
      <p:regular r:id="rId110"/>
      <p:bold r:id="rId111"/>
      <p:italic r:id="rId112"/>
      <p:boldItalic r:id="rId113"/>
    </p:embeddedFont>
    <p:embeddedFont>
      <p:font typeface="Consolas" panose="020B0609020204030204" pitchFamily="49" charset="0"/>
      <p:regular r:id="rId114"/>
      <p:bold r:id="rId115"/>
      <p:italic r:id="rId116"/>
      <p:boldItalic r:id="rId117"/>
    </p:embeddedFont>
    <p:embeddedFont>
      <p:font typeface="Roboto" panose="020B0604020202020204" charset="0"/>
      <p:regular r:id="rId118"/>
      <p:bold r:id="rId119"/>
      <p:italic r:id="rId120"/>
      <p:boldItalic r:id="rId121"/>
    </p:embeddedFont>
    <p:embeddedFont>
      <p:font typeface="Roboto Mono" panose="020B0604020202020204" charset="0"/>
      <p:regular r:id="rId122"/>
      <p:bold r:id="rId123"/>
      <p:italic r:id="rId124"/>
      <p:boldItalic r:id="rId125"/>
    </p:embeddedFont>
    <p:embeddedFont>
      <p:font typeface="Trebuchet MS" panose="020B0603020202020204" pitchFamily="34" charset="0"/>
      <p:regular r:id="rId126"/>
      <p:bold r:id="rId127"/>
      <p:italic r:id="rId128"/>
      <p:boldItalic r:id="rId1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lan Enemark US" initials="" lastIdx="1" clrIdx="0"/>
  <p:cmAuthor id="1" name="Mark Harris AU" initials="" lastIdx="1" clrIdx="1"/>
  <p:cmAuthor id="2" name="Joshua Patterson US" initials=""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A39D5F-E122-4496-8F12-8F3B1BBE0A3A}">
  <a:tblStyle styleId="{DCA39D5F-E122-4496-8F12-8F3B1BBE0A3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BE97018-9574-410E-BB69-34C3647AE75A}"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74" y="72"/>
      </p:cViewPr>
      <p:guideLst>
        <p:guide orient="horz" pos="6288"/>
        <p:guide orient="horz" pos="4896"/>
        <p:guide pos="9878"/>
        <p:guide pos="1800"/>
        <p:guide pos="4656"/>
        <p:guide orient="horz" pos="5393"/>
        <p:guide pos="5760"/>
        <p:guide orient="horz" pos="3734"/>
        <p:guide pos="7342"/>
        <p:guide orient="horz" pos="4368"/>
        <p:guide pos="8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8.fntdata"/><Relationship Id="rId128"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113" Type="http://schemas.openxmlformats.org/officeDocument/2006/relationships/font" Target="fonts/font8.fntdata"/><Relationship Id="rId118" Type="http://schemas.openxmlformats.org/officeDocument/2006/relationships/font" Target="fonts/font13.fntdata"/><Relationship Id="rId126" Type="http://schemas.openxmlformats.org/officeDocument/2006/relationships/font" Target="fonts/font21.fntdata"/><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3.fntdata"/><Relationship Id="rId116" Type="http://schemas.openxmlformats.org/officeDocument/2006/relationships/font" Target="fonts/font11.fntdata"/><Relationship Id="rId124" Type="http://schemas.openxmlformats.org/officeDocument/2006/relationships/font" Target="fonts/font19.fntdata"/><Relationship Id="rId12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6.fntdata"/><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fntdata"/><Relationship Id="rId114" Type="http://schemas.openxmlformats.org/officeDocument/2006/relationships/font" Target="fonts/font9.fntdata"/><Relationship Id="rId119" Type="http://schemas.openxmlformats.org/officeDocument/2006/relationships/font" Target="fonts/font14.fntdata"/><Relationship Id="rId12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7.fntdata"/><Relationship Id="rId13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5.fntdata"/><Relationship Id="rId125"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0-06-09T00:38:12.823" idx="1">
    <p:pos x="6000" y="0"/>
    <p:text>NOTE: at some point need to do a wash on all text to unify colors / bullet point styles etc.</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0-06-12T20:04:10.697" idx="1">
    <p:pos x="6526" y="3510"/>
    <p:text>We should consider changing this to a throughput metric so higher is better.</p:text>
  </p:cm>
  <p:cm authorId="2" dt="2020-06-12T20:04:10.697" idx="1">
    <p:pos x="6526" y="3510"/>
    <p:text>agreed</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20-06-12T20:05:30.980" idx="2">
    <p:pos x="1234" y="2623"/>
    <p:text>+jzedlewski@nvidia.com still missing Random Forest and K-Means :)
_Assigned to John Zedlewski US_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03.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ithub.com/NVIDIA/gbm-bench"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latin typeface="Arial"/>
              <a:ea typeface="Arial"/>
              <a:cs typeface="Arial"/>
              <a:sym typeface="Arial"/>
            </a:endParaRPr>
          </a:p>
        </p:txBody>
      </p:sp>
      <p:sp>
        <p:nvSpPr>
          <p:cNvPr id="77" name="Google Shape;77;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8719dddb46_0_3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g8719dddb46_0_30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73" name="Google Shape;673;g8719dddb46_0_30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7" name="Google Shape;2237;p85: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238" name="Google Shape;2238;p85: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4"/>
        <p:cNvGrpSpPr/>
        <p:nvPr/>
      </p:nvGrpSpPr>
      <p:grpSpPr>
        <a:xfrm>
          <a:off x="0" y="0"/>
          <a:ext cx="0" cy="0"/>
          <a:chOff x="0" y="0"/>
          <a:chExt cx="0" cy="0"/>
        </a:xfrm>
      </p:grpSpPr>
      <p:sp>
        <p:nvSpPr>
          <p:cNvPr id="2255" name="Google Shape;2255;p8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56" name="Google Shape;2256;p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p8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75" name="Google Shape;2275;p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6"/>
        <p:cNvGrpSpPr/>
        <p:nvPr/>
      </p:nvGrpSpPr>
      <p:grpSpPr>
        <a:xfrm>
          <a:off x="0" y="0"/>
          <a:ext cx="0" cy="0"/>
          <a:chOff x="0" y="0"/>
          <a:chExt cx="0" cy="0"/>
        </a:xfrm>
      </p:grpSpPr>
      <p:sp>
        <p:nvSpPr>
          <p:cNvPr id="2297" name="Google Shape;2297;p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8" name="Google Shape;2298;p8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p>
        </p:txBody>
      </p:sp>
      <p:sp>
        <p:nvSpPr>
          <p:cNvPr id="2299" name="Google Shape;2299;p8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8719dddb46_0_16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8719dddb46_0_16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79" name="Google Shape;679;g8719dddb46_0_167: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8719dddb46_1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8719dddb46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86" name="Google Shape;686;g8719dddb46_1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1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95" name="Google Shape;695;p1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0" name="Google Shape;700;p1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01" name="Google Shape;701;p1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1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26" name="Google Shape;726;p1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1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752" name="Google Shape;752;p1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7" name="Google Shape;757;p1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58" name="Google Shape;758;p1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1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4" name="Google Shape;784;p1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785" name="Google Shape;785;p1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2" name="Google Shape;792;p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793" name="Google Shape;793;p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87441950e_0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g887441950e_0_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4" name="Google Shape;84;g887441950e_0_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sz="1100">
                <a:latin typeface="Trebuchet MS"/>
                <a:ea typeface="Trebuchet MS"/>
                <a:cs typeface="Trebuchet MS"/>
                <a:sym typeface="Trebuchet MS"/>
              </a:rPr>
              <a:t>2</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880d672b07_19_35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880d672b07_19_35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06" name="Google Shape;806;g880d672b07_19_35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1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14" name="Google Shape;814;p1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3" name="Google Shape;833;p20: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34" name="Google Shape;834;p20: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65" name="Google Shape;865;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71" name="Google Shape;871;p2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7" name="Google Shape;897;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98" name="Google Shape;898;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2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05" name="Google Shape;905;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9" name="Google Shape;919;p25: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20" name="Google Shape;920;p25: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3" name="Google Shape;933;p2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34" name="Google Shape;934;p2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9" name="Google Shape;949;p2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50" name="Google Shape;950;p2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3" name="Google Shape;93;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2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90" name="Google Shape;990;p2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6" name="Google Shape;1016;p2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017" name="Google Shape;1017;p2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8" name="Google Shape;1058;p3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TSVD – truncated Singular Value Decomposition</a:t>
            </a:r>
            <a:br>
              <a:rPr lang="en-US"/>
            </a:br>
            <a:r>
              <a:rPr lang="en-US"/>
              <a:t>DBSCAN - </a:t>
            </a:r>
            <a:r>
              <a:rPr lang="en-US" sz="1100" b="0" i="0">
                <a:solidFill>
                  <a:schemeClr val="dk1"/>
                </a:solidFill>
                <a:latin typeface="Trebuchet MS"/>
                <a:ea typeface="Trebuchet MS"/>
                <a:cs typeface="Trebuchet MS"/>
                <a:sym typeface="Trebuchet MS"/>
              </a:rPr>
              <a:t>Density-Based Spatial Clustering of Applications with Noise</a:t>
            </a:r>
            <a:endParaRPr/>
          </a:p>
          <a:p>
            <a:pPr marL="0" lvl="0" indent="0" algn="l" rtl="0">
              <a:lnSpc>
                <a:spcPct val="100000"/>
              </a:lnSpc>
              <a:spcBef>
                <a:spcPts val="330"/>
              </a:spcBef>
              <a:spcAft>
                <a:spcPts val="0"/>
              </a:spcAft>
              <a:buSzPts val="1400"/>
              <a:buNone/>
            </a:pPr>
            <a:endParaRPr/>
          </a:p>
        </p:txBody>
      </p:sp>
      <p:sp>
        <p:nvSpPr>
          <p:cNvPr id="1059" name="Google Shape;1059;p3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73" name="Google Shape;1073;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p3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79" name="Google Shape;1079;p3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888254f65b_1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5" name="Google Shape;1105;g888254f65b_1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330"/>
              </a:spcBef>
              <a:spcAft>
                <a:spcPts val="0"/>
              </a:spcAft>
              <a:buSzPts val="1400"/>
              <a:buNone/>
            </a:pPr>
            <a:endParaRPr/>
          </a:p>
        </p:txBody>
      </p:sp>
      <p:sp>
        <p:nvSpPr>
          <p:cNvPr id="1106" name="Google Shape;1106;g888254f65b_12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138" name="Google Shape;1138;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8" name="Google Shape;1178;p3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179" name="Google Shape;1179;p3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9" name="Google Shape;1249;p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250" name="Google Shape;1250;p3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57" name="Google Shape;1257;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9" name="Google Shape;119;p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4</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2" name="Google Shape;1262;p4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63" name="Google Shape;1263;p4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9" name="Google Shape;1289;p4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latin typeface="Calibri"/>
                <a:ea typeface="Calibri"/>
                <a:cs typeface="Calibri"/>
                <a:sym typeface="Calibri"/>
              </a:rPr>
              <a:t>Several iterations through our preprocessing, exploration, and training cycle could even take weeks! I’ve been on projects solving complex problems where months would pass before any valuable insight is gained- attributed almost entirely to computation time!</a:t>
            </a:r>
            <a:endParaRPr>
              <a:latin typeface="Calibri"/>
              <a:ea typeface="Calibri"/>
              <a:cs typeface="Calibri"/>
              <a:sym typeface="Calibri"/>
            </a:endParaRPr>
          </a:p>
        </p:txBody>
      </p:sp>
      <p:sp>
        <p:nvSpPr>
          <p:cNvPr id="1290" name="Google Shape;1290;p4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326" name="Google Shape;1326;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2" name="Google Shape;1342;p4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343" name="Google Shape;1343;p4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p4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457200" marR="0" lvl="0" indent="-228600" algn="l" rtl="0">
              <a:lnSpc>
                <a:spcPct val="100000"/>
              </a:lnSpc>
              <a:spcBef>
                <a:spcPts val="330"/>
              </a:spcBef>
              <a:spcAft>
                <a:spcPts val="0"/>
              </a:spcAft>
              <a:buClr>
                <a:schemeClr val="dk1"/>
              </a:buClr>
              <a:buSzPts val="1400"/>
              <a:buFont typeface="Calibri"/>
              <a:buNone/>
            </a:pPr>
            <a:r>
              <a:rPr lang="en-US">
                <a:latin typeface="Calibri"/>
                <a:ea typeface="Calibri"/>
                <a:cs typeface="Calibri"/>
                <a:sym typeface="Calibri"/>
              </a:rPr>
              <a:t>And our resulting clusters. </a:t>
            </a:r>
            <a:endParaRPr/>
          </a:p>
        </p:txBody>
      </p:sp>
      <p:sp>
        <p:nvSpPr>
          <p:cNvPr id="1362" name="Google Shape;1362;p4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0" name="Google Shape;1380;p4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381" name="Google Shape;1381;p4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p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403" name="Google Shape;1403;p4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4" name="Google Shape;1544;p4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r>
              <a:rPr lang="en-US"/>
              <a:t>DGX-1, 2x E5-2698 v4 @ 2.20GHz, V100-32GB, using FIL BATCH_REORG algo, 1000 trees, max_depth=10</a:t>
            </a:r>
            <a:endParaRPr/>
          </a:p>
          <a:p>
            <a:pPr marL="0" lvl="0" indent="0" algn="l" rtl="0">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3"/>
              </a:rPr>
              <a:t>https://github.com/NVIDIA/gbm-bench</a:t>
            </a:r>
            <a:endParaRPr/>
          </a:p>
          <a:p>
            <a:pPr marL="0" lvl="0" indent="0" algn="l" rtl="0">
              <a:lnSpc>
                <a:spcPct val="100000"/>
              </a:lnSpc>
              <a:spcBef>
                <a:spcPts val="330"/>
              </a:spcBef>
              <a:spcAft>
                <a:spcPts val="0"/>
              </a:spcAft>
              <a:buSzPts val="1400"/>
              <a:buNone/>
            </a:pPr>
            <a:r>
              <a:rPr lang="en-US"/>
              <a:t>Release 0.9</a:t>
            </a:r>
            <a:endParaRPr/>
          </a:p>
        </p:txBody>
      </p:sp>
      <p:sp>
        <p:nvSpPr>
          <p:cNvPr id="1545" name="Google Shape;1545;p4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81e2d3b999_5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586" name="Google Shape;1586;g81e2d3b999_5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880d672b07_14_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594" name="Google Shape;1594;g880d672b07_14_1: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3" name="Google Shape;153;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880d672b07_14_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01" name="Google Shape;1601;g880d672b07_14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p5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09" name="Google Shape;1609;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p5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16" name="Google Shape;1616;p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23" name="Google Shape;1623;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8" name="Google Shape;1628;p5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629" name="Google Shape;1629;p5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p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5" name="Google Shape;1655;p54: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56" name="Google Shape;1656;p54: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p5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64" name="Google Shape;1664;p5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p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3" name="Google Shape;1683;p5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684" name="Google Shape;1684;p5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p5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07" name="Google Shape;1707;p5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6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14" name="Google Shape;1714;p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368" name="Google Shape;368;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p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722" name="Google Shape;1722;p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p6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729" name="Google Shape;1729;p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p6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36" name="Google Shape;1736;p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p6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41" name="Google Shape;1741;p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p6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53" name="Google Shape;1753;p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p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0" name="Google Shape;1760;p6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61" name="Google Shape;1761;p6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p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8" name="Google Shape;1768;p6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69" name="Google Shape;1769;p6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p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76" name="Google Shape;1776;p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Google Shape;1780;g80876f7882_1_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r>
              <a:rPr lang="en-US"/>
              <a:t>Unlike the other RAPIDS libraries, cuSignal makes use of GPU accelerated PyData ecosystem (Numba and CuPy in particular) to innovate from the Python layer. There is currently no C++ or native CUDA in cuSignal. While we investigate if this makes sense in the long term, if you ‘re NOT interested in signal processing, one major takeaway is that you can build really great and fast GPU accelerated libraries for an arbitrary application without touching a low level language.</a:t>
            </a:r>
            <a:endParaRPr/>
          </a:p>
        </p:txBody>
      </p:sp>
      <p:sp>
        <p:nvSpPr>
          <p:cNvPr id="1781" name="Google Shape;1781;g80876f7882_1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80876f7882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1" name="Google Shape;1791;g80876f7882_1_1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This is a non-exhaustive list of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Perf, 1e8 points (Python, using time, with garbage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Fftconvolve – 76x</a:t>
            </a:r>
            <a:endParaRPr/>
          </a:p>
          <a:p>
            <a:pPr marL="0" lvl="0" indent="0" algn="l" rtl="0">
              <a:lnSpc>
                <a:spcPct val="100000"/>
              </a:lnSpc>
              <a:spcBef>
                <a:spcPts val="0"/>
              </a:spcBef>
              <a:spcAft>
                <a:spcPts val="0"/>
              </a:spcAft>
              <a:buSzPts val="1400"/>
              <a:buNone/>
            </a:pPr>
            <a:r>
              <a:rPr lang="en-US"/>
              <a:t>Correlate – 53x</a:t>
            </a:r>
            <a:endParaRPr/>
          </a:p>
          <a:p>
            <a:pPr marL="0" lvl="0" indent="0" algn="l" rtl="0">
              <a:lnSpc>
                <a:spcPct val="100000"/>
              </a:lnSpc>
              <a:spcBef>
                <a:spcPts val="0"/>
              </a:spcBef>
              <a:spcAft>
                <a:spcPts val="0"/>
              </a:spcAft>
              <a:buSzPts val="1400"/>
              <a:buNone/>
            </a:pPr>
            <a:r>
              <a:rPr lang="en-US"/>
              <a:t>Resample – 51x</a:t>
            </a:r>
            <a:endParaRPr/>
          </a:p>
          <a:p>
            <a:pPr marL="0" lvl="0" indent="0" algn="l" rtl="0">
              <a:lnSpc>
                <a:spcPct val="100000"/>
              </a:lnSpc>
              <a:spcBef>
                <a:spcPts val="0"/>
              </a:spcBef>
              <a:spcAft>
                <a:spcPts val="0"/>
              </a:spcAft>
              <a:buSzPts val="1400"/>
              <a:buNone/>
            </a:pPr>
            <a:r>
              <a:rPr lang="en-US"/>
              <a:t>Polyphase resample – 14x</a:t>
            </a:r>
            <a:endParaRPr/>
          </a:p>
          <a:p>
            <a:pPr marL="0" lvl="0" indent="0" algn="l" rtl="0">
              <a:lnSpc>
                <a:spcPct val="100000"/>
              </a:lnSpc>
              <a:spcBef>
                <a:spcPts val="0"/>
              </a:spcBef>
              <a:spcAft>
                <a:spcPts val="0"/>
              </a:spcAft>
              <a:buSzPts val="1400"/>
              <a:buNone/>
            </a:pPr>
            <a:r>
              <a:rPr lang="en-US"/>
              <a:t>Welch Spectrum estimation – 26x</a:t>
            </a:r>
            <a:endParaRPr/>
          </a:p>
          <a:p>
            <a:pPr marL="0" lvl="0" indent="0" algn="l" rtl="0">
              <a:lnSpc>
                <a:spcPct val="100000"/>
              </a:lnSpc>
              <a:spcBef>
                <a:spcPts val="0"/>
              </a:spcBef>
              <a:spcAft>
                <a:spcPts val="0"/>
              </a:spcAft>
              <a:buSzPts val="1400"/>
              <a:buNone/>
            </a:pPr>
            <a:r>
              <a:rPr lang="en-US"/>
              <a:t>Spectrogram – 15x</a:t>
            </a:r>
            <a:endParaRPr/>
          </a:p>
          <a:p>
            <a:pPr marL="0" lvl="0" indent="0" algn="l" rtl="0">
              <a:lnSpc>
                <a:spcPct val="100000"/>
              </a:lnSpc>
              <a:spcBef>
                <a:spcPts val="0"/>
              </a:spcBef>
              <a:spcAft>
                <a:spcPts val="0"/>
              </a:spcAft>
              <a:buSzPts val="1400"/>
              <a:buNone/>
            </a:pPr>
            <a:r>
              <a:rPr lang="en-US"/>
              <a:t>Continuous wavelet transform – 89x</a:t>
            </a:r>
            <a:endParaRPr/>
          </a:p>
        </p:txBody>
      </p:sp>
      <p:sp>
        <p:nvSpPr>
          <p:cNvPr id="1792" name="Google Shape;1792;g80876f7882_1_1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But others were discovering this as each system had its own way of handling data.  You could use up to 80% of your compute in just copy and conversion</a:t>
            </a:r>
            <a:endParaRPr/>
          </a:p>
        </p:txBody>
      </p:sp>
      <p:sp>
        <p:nvSpPr>
          <p:cNvPr id="587" name="Google Shape;587;p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80876f7882_1_3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12" name="Google Shape;1812;g80876f7882_1_3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80876f7882_1_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20" name="Google Shape;1820;g80876f7882_1_44: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887441950e_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887441950e_2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32" name="Google Shape;1832;g887441950e_2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887441950e_2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37" name="Google Shape;1837;g887441950e_2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887441950e_2_76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93" name="Google Shape;1893;g887441950e_2_76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887441950e_2_39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11" name="Google Shape;1911;g887441950e_2_39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887441950e_2_40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23" name="Google Shape;1923;g887441950e_2_40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3"/>
        <p:cNvGrpSpPr/>
        <p:nvPr/>
      </p:nvGrpSpPr>
      <p:grpSpPr>
        <a:xfrm>
          <a:off x="0" y="0"/>
          <a:ext cx="0" cy="0"/>
          <a:chOff x="0" y="0"/>
          <a:chExt cx="0" cy="0"/>
        </a:xfrm>
      </p:grpSpPr>
      <p:sp>
        <p:nvSpPr>
          <p:cNvPr id="1934" name="Google Shape;1934;g888254f65b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35" name="Google Shape;1935;g888254f65b_1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887441950e_2_86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45" name="Google Shape;1945;g887441950e_2_86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7"/>
        <p:cNvGrpSpPr/>
        <p:nvPr/>
      </p:nvGrpSpPr>
      <p:grpSpPr>
        <a:xfrm>
          <a:off x="0" y="0"/>
          <a:ext cx="0" cy="0"/>
          <a:chOff x="0" y="0"/>
          <a:chExt cx="0" cy="0"/>
        </a:xfrm>
      </p:grpSpPr>
      <p:sp>
        <p:nvSpPr>
          <p:cNvPr id="1958" name="Google Shape;1958;g888254f65b_3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9" name="Google Shape;1959;g888254f65b_3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60" name="Google Shape;1960;g888254f65b_3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p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599" name="Google Shape;599;p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8</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Google Shape;1964;g888254f65b_3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65" name="Google Shape;1965;g888254f65b_3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888254f65b_3_6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74" name="Google Shape;1974;g888254f65b_3_6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888254f65b_3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83" name="Google Shape;1983;g888254f65b_3_6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80876f7882_1_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92" name="Google Shape;1992;g80876f7882_1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5"/>
        <p:cNvGrpSpPr/>
        <p:nvPr/>
      </p:nvGrpSpPr>
      <p:grpSpPr>
        <a:xfrm>
          <a:off x="0" y="0"/>
          <a:ext cx="0" cy="0"/>
          <a:chOff x="0" y="0"/>
          <a:chExt cx="0" cy="0"/>
        </a:xfrm>
      </p:grpSpPr>
      <p:sp>
        <p:nvSpPr>
          <p:cNvPr id="1996" name="Google Shape;1996;p6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997" name="Google Shape;1997;p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p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1" name="Google Shape;2041;p7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42" name="Google Shape;2042;p7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85</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2"/>
        <p:cNvGrpSpPr/>
        <p:nvPr/>
      </p:nvGrpSpPr>
      <p:grpSpPr>
        <a:xfrm>
          <a:off x="0" y="0"/>
          <a:ext cx="0" cy="0"/>
          <a:chOff x="0" y="0"/>
          <a:chExt cx="0" cy="0"/>
        </a:xfrm>
      </p:grpSpPr>
      <p:sp>
        <p:nvSpPr>
          <p:cNvPr id="2053" name="Google Shape;2053;p7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54" name="Google Shape;2054;p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8c6d03f438_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62" name="Google Shape;2062;g8c6d03f438_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p7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70" name="Google Shape;2070;p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888254f65b_9_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16" name="Google Shape;2116;g888254f65b_9_2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662" name="Google Shape;662;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4" name="Google Shape;2124;p8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25" name="Google Shape;2125;p80: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2" name="Google Shape;2142;p8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43" name="Google Shape;2143;p8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91</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p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1" name="Google Shape;2161;p8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62" name="Google Shape;2162;p8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p7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7" name="Google Shape;2167;p7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68" name="Google Shape;2168;p7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p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4" name="Google Shape;2174;p7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75" name="Google Shape;2175;p7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p8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83" name="Google Shape;2183;p8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p8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92" name="Google Shape;2192;p8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p7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00" name="Google Shape;2200;p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0"/>
        <p:cNvGrpSpPr/>
        <p:nvPr/>
      </p:nvGrpSpPr>
      <p:grpSpPr>
        <a:xfrm>
          <a:off x="0" y="0"/>
          <a:ext cx="0" cy="0"/>
          <a:chOff x="0" y="0"/>
          <a:chExt cx="0" cy="0"/>
        </a:xfrm>
      </p:grpSpPr>
      <p:sp>
        <p:nvSpPr>
          <p:cNvPr id="2211" name="Google Shape;2211;p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2" name="Google Shape;2212;p7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13" name="Google Shape;2213;p7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8"/>
        <p:cNvGrpSpPr/>
        <p:nvPr/>
      </p:nvGrpSpPr>
      <p:grpSpPr>
        <a:xfrm>
          <a:off x="0" y="0"/>
          <a:ext cx="0" cy="0"/>
          <a:chOff x="0" y="0"/>
          <a:chExt cx="0" cy="0"/>
        </a:xfrm>
      </p:grpSpPr>
      <p:sp>
        <p:nvSpPr>
          <p:cNvPr id="2219" name="Google Shape;2219;p7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20" name="Google Shape;2220;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1" y="0"/>
            <a:ext cx="18287998" cy="10287000"/>
          </a:xfrm>
          <a:prstGeom prst="rect">
            <a:avLst/>
          </a:prstGeom>
          <a:noFill/>
          <a:ln>
            <a:noFill/>
          </a:ln>
        </p:spPr>
      </p:pic>
      <p:sp>
        <p:nvSpPr>
          <p:cNvPr id="18" name="Google Shape;18;p2"/>
          <p:cNvSpPr txBox="1">
            <a:spLocks noGrp="1"/>
          </p:cNvSpPr>
          <p:nvPr>
            <p:ph type="subTitle" idx="1"/>
          </p:nvPr>
        </p:nvSpPr>
        <p:spPr>
          <a:xfrm>
            <a:off x="1205562" y="8885844"/>
            <a:ext cx="15876876" cy="42473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pic>
        <p:nvPicPr>
          <p:cNvPr id="19" name="Google Shape;19;p2"/>
          <p:cNvPicPr preferRelativeResize="0"/>
          <p:nvPr/>
        </p:nvPicPr>
        <p:blipFill rotWithShape="1">
          <a:blip r:embed="rId3">
            <a:alphaModFix/>
          </a:blip>
          <a:srcRect/>
          <a:stretch/>
        </p:blipFill>
        <p:spPr>
          <a:xfrm>
            <a:off x="6745357" y="1379214"/>
            <a:ext cx="4797287" cy="1077243"/>
          </a:xfrm>
          <a:prstGeom prst="rect">
            <a:avLst/>
          </a:prstGeom>
          <a:noFill/>
          <a:ln>
            <a:noFill/>
          </a:ln>
        </p:spPr>
      </p:pic>
      <p:sp>
        <p:nvSpPr>
          <p:cNvPr id="20" name="Google Shape;20;p2"/>
          <p:cNvSpPr txBox="1">
            <a:spLocks noGrp="1"/>
          </p:cNvSpPr>
          <p:nvPr>
            <p:ph type="title"/>
          </p:nvPr>
        </p:nvSpPr>
        <p:spPr>
          <a:xfrm>
            <a:off x="1934869" y="3049686"/>
            <a:ext cx="14418262" cy="16380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SzPts val="1400"/>
              <a:buNone/>
              <a:defRPr sz="6000" b="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57" name="Google Shape;57;p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61" name="Google Shape;61;p12"/>
          <p:cNvSpPr txBox="1">
            <a:spLocks noGrp="1"/>
          </p:cNvSpPr>
          <p:nvPr>
            <p:ph type="title"/>
          </p:nvPr>
        </p:nvSpPr>
        <p:spPr>
          <a:xfrm>
            <a:off x="830580" y="6357339"/>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body" idx="1"/>
          </p:nvPr>
        </p:nvSpPr>
        <p:spPr>
          <a:xfrm>
            <a:off x="830580" y="746501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67" name="Google Shape;67;p14"/>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a:stretch/>
        </p:blipFill>
        <p:spPr>
          <a:xfrm>
            <a:off x="1" y="0"/>
            <a:ext cx="18287998"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3400" y="890050"/>
            <a:ext cx="17041200" cy="1145400"/>
          </a:xfrm>
          <a:prstGeom prst="rect">
            <a:avLst/>
          </a:prstGeom>
        </p:spPr>
        <p:txBody>
          <a:bodyPr spcFirstLastPara="1" wrap="square" lIns="91425" tIns="45700" rIns="91425" bIns="457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6"/>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Autofit/>
          </a:bodyPr>
          <a:lstStyle>
            <a:lvl1pPr marL="457200" lvl="0" indent="-228600" rtl="0">
              <a:spcBef>
                <a:spcPts val="1500"/>
              </a:spcBef>
              <a:spcAft>
                <a:spcPts val="0"/>
              </a:spcAft>
              <a:buSzPts val="2400"/>
              <a:buNone/>
              <a:defRPr/>
            </a:lvl1pPr>
            <a:lvl2pPr marL="914400" lvl="1" indent="-228600" rtl="0">
              <a:spcBef>
                <a:spcPts val="1500"/>
              </a:spcBef>
              <a:spcAft>
                <a:spcPts val="0"/>
              </a:spcAft>
              <a:buSzPts val="2000"/>
              <a:buNone/>
              <a:defRPr/>
            </a:lvl2pPr>
            <a:lvl3pPr marL="1371600" lvl="2" indent="-228600" rtl="0">
              <a:spcBef>
                <a:spcPts val="1500"/>
              </a:spcBef>
              <a:spcAft>
                <a:spcPts val="0"/>
              </a:spcAft>
              <a:buSzPts val="1800"/>
              <a:buNone/>
              <a:defRPr/>
            </a:lvl3pPr>
            <a:lvl4pPr marL="1828800" lvl="3" indent="-440245" rtl="0">
              <a:spcBef>
                <a:spcPts val="1500"/>
              </a:spcBef>
              <a:spcAft>
                <a:spcPts val="0"/>
              </a:spcAft>
              <a:buSzPts val="3333"/>
              <a:buChar char="–"/>
              <a:defRPr/>
            </a:lvl4pPr>
            <a:lvl5pPr marL="2286000" lvl="4" indent="-440245" rtl="0">
              <a:spcBef>
                <a:spcPts val="667"/>
              </a:spcBef>
              <a:spcAft>
                <a:spcPts val="0"/>
              </a:spcAft>
              <a:buSzPts val="3333"/>
              <a:buChar char="»"/>
              <a:defRPr/>
            </a:lvl5pPr>
            <a:lvl6pPr marL="2743200" lvl="5" indent="-440245" rtl="0">
              <a:spcBef>
                <a:spcPts val="667"/>
              </a:spcBef>
              <a:spcAft>
                <a:spcPts val="0"/>
              </a:spcAft>
              <a:buSzPts val="3333"/>
              <a:buChar char="»"/>
              <a:defRPr/>
            </a:lvl6pPr>
            <a:lvl7pPr marL="3200400" lvl="6" indent="-440245" rtl="0">
              <a:spcBef>
                <a:spcPts val="667"/>
              </a:spcBef>
              <a:spcAft>
                <a:spcPts val="0"/>
              </a:spcAft>
              <a:buSzPts val="3333"/>
              <a:buChar char="»"/>
              <a:defRPr/>
            </a:lvl7pPr>
            <a:lvl8pPr marL="3657600" lvl="7" indent="-440245" rtl="0">
              <a:spcBef>
                <a:spcPts val="667"/>
              </a:spcBef>
              <a:spcAft>
                <a:spcPts val="0"/>
              </a:spcAft>
              <a:buSzPts val="3333"/>
              <a:buChar char="»"/>
              <a:defRPr/>
            </a:lvl8pPr>
            <a:lvl9pPr marL="4114800" lvl="8" indent="-440245" rtl="0">
              <a:spcBef>
                <a:spcPts val="667"/>
              </a:spcBef>
              <a:spcAft>
                <a:spcPts val="0"/>
              </a:spcAft>
              <a:buSzPts val="3333"/>
              <a:buChar char="»"/>
              <a:defRPr/>
            </a:lvl9pPr>
          </a:lstStyle>
          <a:p>
            <a:endParaRPr/>
          </a:p>
        </p:txBody>
      </p:sp>
      <p:sp>
        <p:nvSpPr>
          <p:cNvPr id="73" name="Google Shape;73;p16"/>
          <p:cNvSpPr txBox="1">
            <a:spLocks noGrp="1"/>
          </p:cNvSpPr>
          <p:nvPr>
            <p:ph type="sldNum" idx="12"/>
          </p:nvPr>
        </p:nvSpPr>
        <p:spPr>
          <a:xfrm>
            <a:off x="16944916" y="9326434"/>
            <a:ext cx="1097700" cy="786900"/>
          </a:xfrm>
          <a:prstGeom prst="rect">
            <a:avLst/>
          </a:prstGeom>
          <a:noFill/>
          <a:ln>
            <a:noFill/>
          </a:ln>
        </p:spPr>
        <p:txBody>
          <a:bodyPr spcFirstLastPara="1" wrap="square" lIns="137150" tIns="137150" rIns="137150" bIns="137150" anchor="ctr" anchorCtr="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350520" algn="l">
              <a:lnSpc>
                <a:spcPct val="90000"/>
              </a:lnSpc>
              <a:spcBef>
                <a:spcPts val="1500"/>
              </a:spcBef>
              <a:spcAft>
                <a:spcPts val="0"/>
              </a:spcAft>
              <a:buClr>
                <a:schemeClr val="lt2"/>
              </a:buClr>
              <a:buSzPts val="1920"/>
              <a:buFont typeface="Noto Sans Symbols"/>
              <a:buChar char="🞂"/>
              <a:defRPr sz="2400">
                <a:solidFill>
                  <a:srgbClr val="868686"/>
                </a:solidFill>
              </a:defRPr>
            </a:lvl1pPr>
            <a:lvl2pPr marL="914400" lvl="1" indent="-330200" algn="l">
              <a:lnSpc>
                <a:spcPct val="90000"/>
              </a:lnSpc>
              <a:spcBef>
                <a:spcPts val="1500"/>
              </a:spcBef>
              <a:spcAft>
                <a:spcPts val="0"/>
              </a:spcAft>
              <a:buClr>
                <a:schemeClr val="lt2"/>
              </a:buClr>
              <a:buSzPts val="1600"/>
              <a:buFont typeface="Noto Sans Symbols"/>
              <a:buChar char="🞂"/>
              <a:defRPr sz="2000">
                <a:solidFill>
                  <a:srgbClr val="868686"/>
                </a:solidFill>
              </a:defRPr>
            </a:lvl2pPr>
            <a:lvl3pPr marL="1371600" lvl="2" indent="-320039" algn="l">
              <a:lnSpc>
                <a:spcPct val="90000"/>
              </a:lnSpc>
              <a:spcBef>
                <a:spcPts val="1500"/>
              </a:spcBef>
              <a:spcAft>
                <a:spcPts val="0"/>
              </a:spcAft>
              <a:buClr>
                <a:schemeClr val="lt2"/>
              </a:buClr>
              <a:buSzPts val="1440"/>
              <a:buFont typeface="Noto Sans Symbol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 name="Google Shape;28;p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31" name="Google Shape;31;p5"/>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1025033" y="8212267"/>
            <a:ext cx="5822385" cy="1307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 name="Google Shape;38;p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7"/>
          <p:cNvSpPr/>
          <p:nvPr/>
        </p:nvSpPr>
        <p:spPr>
          <a:xfrm>
            <a:off x="153472" y="9816562"/>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167"/>
              <a:buFont typeface="Arial"/>
              <a:buNone/>
            </a:pPr>
            <a:r>
              <a:rPr lang="en-US" sz="1167" b="0" i="0" u="none" strike="noStrike" cap="non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3" name="Google Shape;43;p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4" name="Google Shape;44;p8"/>
          <p:cNvSpPr/>
          <p:nvPr/>
        </p:nvSpPr>
        <p:spPr>
          <a:xfrm>
            <a:off x="2" y="9716467"/>
            <a:ext cx="18288001"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dk2"/>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9"/>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p:nvPr/>
        </p:nvSpPr>
        <p:spPr>
          <a:xfrm>
            <a:off x="0" y="9499859"/>
            <a:ext cx="18288001"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54" name="Google Shape;54;p10"/>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pic>
        <p:nvPicPr>
          <p:cNvPr id="12" name="Google Shape;12;p1"/>
          <p:cNvPicPr preferRelativeResize="0"/>
          <p:nvPr/>
        </p:nvPicPr>
        <p:blipFill rotWithShape="1">
          <a:blip r:embed="rId17">
            <a:alphaModFix/>
          </a:blip>
          <a:srcRect/>
          <a:stretch/>
        </p:blipFill>
        <p:spPr>
          <a:xfrm>
            <a:off x="0" y="0"/>
            <a:ext cx="18300493" cy="10287000"/>
          </a:xfrm>
          <a:prstGeom prst="rect">
            <a:avLst/>
          </a:prstGeom>
          <a:noFill/>
          <a:ln>
            <a:noFill/>
          </a:ln>
        </p:spPr>
      </p:pic>
      <p:sp>
        <p:nvSpPr>
          <p:cNvPr id="13" name="Google Shape;13;p1"/>
          <p:cNvSpPr txBox="1">
            <a:spLocks noGrp="1"/>
          </p:cNvSpPr>
          <p:nvPr>
            <p:ph type="title"/>
          </p:nvPr>
        </p:nvSpPr>
        <p:spPr>
          <a:xfrm>
            <a:off x="832906" y="1216221"/>
            <a:ext cx="16622191"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00"/>
              <a:buFont typeface="Trebuchet MS"/>
              <a:buNone/>
              <a:defRPr sz="1800" b="0" i="0" u="none" strike="noStrike" cap="none">
                <a:solidFill>
                  <a:srgbClr val="868686"/>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5" name="Google Shape;15;p1"/>
          <p:cNvSpPr txBox="1"/>
          <p:nvPr/>
        </p:nvSpPr>
        <p:spPr>
          <a:xfrm>
            <a:off x="16914523" y="9934596"/>
            <a:ext cx="535045" cy="2308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fld id="{00000000-1234-1234-1234-123412341234}" type="slidenum">
              <a:rPr lang="en-US" sz="1167" b="0" i="0" u="none" strike="noStrike" cap="none">
                <a:solidFill>
                  <a:schemeClr val="lt1"/>
                </a:solidFill>
                <a:latin typeface="Trebuchet MS"/>
                <a:ea typeface="Trebuchet MS"/>
                <a:cs typeface="Trebuchet MS"/>
                <a:sym typeface="Trebuchet MS"/>
              </a:rPr>
              <a:t>‹#›</a:t>
            </a:fld>
            <a:r>
              <a:rPr lang="en-US" sz="1500" b="0" i="0" u="none" strike="noStrike" cap="none">
                <a:solidFill>
                  <a:schemeClr val="lt1"/>
                </a:solidFill>
                <a:latin typeface="Century Gothic"/>
                <a:ea typeface="Century Gothic"/>
                <a:cs typeface="Century Gothic"/>
                <a:sym typeface="Century Gothic"/>
              </a:rPr>
              <a:t> </a:t>
            </a:r>
            <a:endParaRPr sz="15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hyperlink" Target="https://anaconda.org/rapidsai/" TargetMode="External"/><Relationship Id="rId3" Type="http://schemas.openxmlformats.org/officeDocument/2006/relationships/image" Target="../media/image141.png"/><Relationship Id="rId7" Type="http://schemas.openxmlformats.org/officeDocument/2006/relationships/hyperlink" Target="https://github.com/rapidsai"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10" Type="http://schemas.openxmlformats.org/officeDocument/2006/relationships/hyperlink" Target="https://hub.docker.com/r/rapidsai/rapidsai/" TargetMode="External"/><Relationship Id="rId4" Type="http://schemas.openxmlformats.org/officeDocument/2006/relationships/image" Target="../media/image142.png"/><Relationship Id="rId9" Type="http://schemas.openxmlformats.org/officeDocument/2006/relationships/hyperlink" Target="https://ngc.nvidia.com/registry/nvidia-rapidsai-rapidsai"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102.xml.rels><?xml version="1.0" encoding="UTF-8" standalone="yes"?>
<Relationships xmlns="http://schemas.openxmlformats.org/package/2006/relationships"><Relationship Id="rId8" Type="http://schemas.openxmlformats.org/officeDocument/2006/relationships/hyperlink" Target="http://gpuopenanalytics.com/" TargetMode="External"/><Relationship Id="rId3" Type="http://schemas.openxmlformats.org/officeDocument/2006/relationships/image" Target="../media/image112.png"/><Relationship Id="rId7" Type="http://schemas.openxmlformats.org/officeDocument/2006/relationships/hyperlink" Target="https://arrow.apache.org/"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0.png"/><Relationship Id="rId10" Type="http://schemas.openxmlformats.org/officeDocument/2006/relationships/hyperlink" Target="https://dask.org/" TargetMode="External"/><Relationship Id="rId4" Type="http://schemas.openxmlformats.org/officeDocument/2006/relationships/image" Target="../media/image153.png"/><Relationship Id="rId9" Type="http://schemas.openxmlformats.org/officeDocument/2006/relationships/hyperlink" Target="https://rapids.ai/"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mailto:joshuap@nvidia.com" TargetMode="External"/><Relationship Id="rId2" Type="http://schemas.openxmlformats.org/officeDocument/2006/relationships/notesSlide" Target="../notesSlides/notesSlide103.xml"/><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crail.incubator.apache.org/blog/2018/08/sql-p1.htm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blog.dask.org/2019/06/27/single-gpu-cupy-benchmark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rapidsai/cusignal/tree/branch-0.13/notebooks"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73.xml"/><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hyperlink" Target="https://docs.rapids.ai/api/cuxfilter/stable/layouts/Layouts.html"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medium.com/rapids-ai/data-to-dashboard-80681f946180" TargetMode="External"/><Relationship Id="rId5" Type="http://schemas.openxmlformats.org/officeDocument/2006/relationships/hyperlink" Target="https://rapids.ai/start.html" TargetMode="External"/><Relationship Id="rId4" Type="http://schemas.openxmlformats.org/officeDocument/2006/relationships/hyperlink" Target="https://github.com/rapidsai/cuxfilter" TargetMode="External"/></Relationships>
</file>

<file path=ppt/slides/_rels/slide81.xml.rels><?xml version="1.0" encoding="UTF-8" standalone="yes"?>
<Relationships xmlns="http://schemas.openxmlformats.org/package/2006/relationships"><Relationship Id="rId8" Type="http://schemas.openxmlformats.org/officeDocument/2006/relationships/hyperlink" Target="https://medium.com/rapids-ai/bringing-gpu-support-to-datashader-62a693f2c554" TargetMode="External"/><Relationship Id="rId3" Type="http://schemas.openxmlformats.org/officeDocument/2006/relationships/hyperlink" Target="https://pyviz.org/tools.html" TargetMode="External"/><Relationship Id="rId7" Type="http://schemas.openxmlformats.org/officeDocument/2006/relationships/hyperlink" Target="https://datashader.org/user_guide/Performance.html#Data-objects"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datashader.org/index.html" TargetMode="External"/><Relationship Id="rId5" Type="http://schemas.openxmlformats.org/officeDocument/2006/relationships/hyperlink" Target="https://plotly.com/" TargetMode="External"/><Relationship Id="rId4" Type="http://schemas.openxmlformats.org/officeDocument/2006/relationships/hyperlink" Target="https://bokeh.org/" TargetMode="External"/><Relationship Id="rId9"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hyperlink" Target="https://medium.com/rapids-ai/plotly-census-viz-dashboard-powered-by-rapids-1503b3506652" TargetMode="External"/><Relationship Id="rId3" Type="http://schemas.openxmlformats.org/officeDocument/2006/relationships/image" Target="../media/image90.png"/><Relationship Id="rId7" Type="http://schemas.openxmlformats.org/officeDocument/2006/relationships/hyperlink" Target="https://github.com/rapidsai/plotly-dash-rapids-census-demo"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medium.com/plotly/plotly-and-nvidia-partner-to-integrate-dash-and-rapids-8a8c53cd7daf" TargetMode="External"/><Relationship Id="rId5" Type="http://schemas.openxmlformats.org/officeDocument/2006/relationships/hyperlink" Target="https://rapids.ai/plotly.html" TargetMode="External"/><Relationship Id="rId4" Type="http://schemas.openxmlformats.org/officeDocument/2006/relationships/hyperlink" Target="https://plotly.com/dash/"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3.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7.png"/><Relationship Id="rId2" Type="http://schemas.openxmlformats.org/officeDocument/2006/relationships/notesSlide" Target="../notesSlides/notesSlide84.xml"/><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png"/><Relationship Id="rId32" Type="http://schemas.openxmlformats.org/officeDocument/2006/relationships/image" Target="../media/image119.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5.png"/><Relationship Id="rId10" Type="http://schemas.openxmlformats.org/officeDocument/2006/relationships/image" Target="../media/image98.png"/><Relationship Id="rId19" Type="http://schemas.openxmlformats.org/officeDocument/2006/relationships/image" Target="../media/image107.png"/><Relationship Id="rId31" Type="http://schemas.openxmlformats.org/officeDocument/2006/relationships/image" Target="../media/image11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4.png"/><Relationship Id="rId30" Type="http://schemas.openxmlformats.org/officeDocument/2006/relationships/image" Target="../media/image117.png"/></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8" Type="http://schemas.openxmlformats.org/officeDocument/2006/relationships/hyperlink" Target="https://hub.docker.com/r/rapidsai/rapidsai" TargetMode="External"/><Relationship Id="rId3" Type="http://schemas.openxmlformats.org/officeDocument/2006/relationships/image" Target="../media/image124.png"/><Relationship Id="rId7" Type="http://schemas.openxmlformats.org/officeDocument/2006/relationships/hyperlink" Target="https://groups.google.com/forum/#!forum/rapidsai"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hyperlink" Target="https://stackoverflow.com/tags/rapids" TargetMode="External"/><Relationship Id="rId4" Type="http://schemas.openxmlformats.org/officeDocument/2006/relationships/image" Target="../media/image125.png"/><Relationship Id="rId9" Type="http://schemas.openxmlformats.org/officeDocument/2006/relationships/hyperlink" Target="https://rapids-goai.slack.com/join/shared_invite/enQtMjE0Njg5NDQ1MDQxLTJiN2FkNTFkYmQ2YjY1OGI4NTc5Y2NlODQ3ZDdiODEwYmRiNTFhMzNlNTU5ZWJhZjA3NTg4NDZkMThkNTkxMGQ"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8" Type="http://schemas.openxmlformats.org/officeDocument/2006/relationships/hyperlink" Target="https://github.com/rapidsai/notebooks-extended#getting-started-notebooks" TargetMode="External"/><Relationship Id="rId13" Type="http://schemas.openxmlformats.org/officeDocument/2006/relationships/hyperlink" Target="https://stackoverflow.com/tags/rapids" TargetMode="External"/><Relationship Id="rId3" Type="http://schemas.openxmlformats.org/officeDocument/2006/relationships/hyperlink" Target="https://rapids.ai/start.html" TargetMode="External"/><Relationship Id="rId7" Type="http://schemas.openxmlformats.org/officeDocument/2006/relationships/hyperlink" Target="https://github.com/rapidsai" TargetMode="External"/><Relationship Id="rId12" Type="http://schemas.openxmlformats.org/officeDocument/2006/relationships/hyperlink" Target="https://twitter.com/rapidsai"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medium.com/rapids-ai" TargetMode="External"/><Relationship Id="rId11" Type="http://schemas.openxmlformats.org/officeDocument/2006/relationships/hyperlink" Target="https://github.com/rapidsai/rapidsai-staging/issues/RAPIDSai@googlegroups.com" TargetMode="External"/><Relationship Id="rId5" Type="http://schemas.openxmlformats.org/officeDocument/2006/relationships/hyperlink" Target="https://www.youtube.com/channel/UCsoi4wfweA3I5FsPgyQnnqw?view_as=subscriber" TargetMode="External"/><Relationship Id="rId10" Type="http://schemas.openxmlformats.org/officeDocument/2006/relationships/hyperlink" Target="https://join.slack.com/t/rapids-goai/shared_invite/enQtMjE0Njg5NDQ1MDQxLTViZWFiYTY5MDA4NWY3OWViODg0YWM1MGQ1NzgzNTQwOWI1YjE3NGFlOTVhYjQzYWQ4YjI4NzljYzhiOGZmMGM" TargetMode="External"/><Relationship Id="rId4" Type="http://schemas.openxmlformats.org/officeDocument/2006/relationships/hyperlink" Target="https://colab.research.google.com/drive/1XTKHiIcvyL5nuldx0HSL_dUa8yopzy_Y#forceEdit=true&amp;offline=true&amp;sandboxMode=true" TargetMode="External"/><Relationship Id="rId9" Type="http://schemas.openxmlformats.org/officeDocument/2006/relationships/hyperlink" Target="https://github.com/rapidsai/notebooks-extended#intermediate-notebook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rapids.ai/start.html"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3" Type="http://schemas.openxmlformats.org/officeDocument/2006/relationships/hyperlink" Target="https://docs.rapids.ai/"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9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docs.rapids.ai/"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hyperlink" Target="https://medium.com/rapids-ai" TargetMode="External"/><Relationship Id="rId5" Type="http://schemas.openxmlformats.org/officeDocument/2006/relationships/hyperlink" Target="https://github.com/rapidsai" TargetMode="External"/><Relationship Id="rId4" Type="http://schemas.openxmlformats.org/officeDocument/2006/relationships/image" Target="../media/image137.png"/></Relationships>
</file>

<file path=ppt/slides/_rels/slide9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github.com/rapidsai"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subTitle" idx="1"/>
          </p:nvPr>
        </p:nvSpPr>
        <p:spPr>
          <a:xfrm>
            <a:off x="1205562" y="8885844"/>
            <a:ext cx="15876876" cy="424732"/>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SzPts val="2000"/>
              <a:buFont typeface="Trebuchet MS"/>
              <a:buNone/>
            </a:pPr>
            <a:r>
              <a:rPr lang="en-US"/>
              <a:t>Joshua Patterson – Senior Director, RAPIDS Engineering</a:t>
            </a:r>
            <a:endParaRPr/>
          </a:p>
          <a:p>
            <a:pPr marL="0" lvl="0" indent="0" algn="r" rtl="0">
              <a:lnSpc>
                <a:spcPct val="90000"/>
              </a:lnSpc>
              <a:spcBef>
                <a:spcPts val="0"/>
              </a:spcBef>
              <a:spcAft>
                <a:spcPts val="0"/>
              </a:spcAft>
              <a:buSzPts val="2000"/>
              <a:buFont typeface="Trebuchet MS"/>
              <a:buNone/>
            </a:pPr>
            <a:endParaRPr/>
          </a:p>
        </p:txBody>
      </p:sp>
      <p:sp>
        <p:nvSpPr>
          <p:cNvPr id="80" name="Google Shape;80;p17"/>
          <p:cNvSpPr txBox="1">
            <a:spLocks noGrp="1"/>
          </p:cNvSpPr>
          <p:nvPr>
            <p:ph type="title"/>
          </p:nvPr>
        </p:nvSpPr>
        <p:spPr>
          <a:xfrm>
            <a:off x="1934869" y="3049686"/>
            <a:ext cx="14418262" cy="1638092"/>
          </a:xfrm>
          <a:prstGeom prst="rect">
            <a:avLst/>
          </a:prstGeom>
          <a:noFill/>
          <a:ln>
            <a:noFill/>
          </a:ln>
        </p:spPr>
        <p:txBody>
          <a:bodyPr spcFirstLastPara="1" wrap="square" lIns="152375" tIns="76150" rIns="152375" bIns="76150" anchor="t" anchorCtr="0">
            <a:noAutofit/>
          </a:bodyPr>
          <a:lstStyle/>
          <a:p>
            <a:pPr marL="0" lvl="0" indent="0" algn="ctr" rtl="0">
              <a:lnSpc>
                <a:spcPct val="90000"/>
              </a:lnSpc>
              <a:spcBef>
                <a:spcPts val="0"/>
              </a:spcBef>
              <a:spcAft>
                <a:spcPts val="0"/>
              </a:spcAft>
              <a:buNone/>
            </a:pPr>
            <a:r>
              <a:rPr lang="en-US"/>
              <a:t>The Platform Inside and Out</a:t>
            </a:r>
            <a:endParaRPr/>
          </a:p>
          <a:p>
            <a:pPr marL="0" lvl="0" indent="0" algn="ctr" rtl="0">
              <a:lnSpc>
                <a:spcPct val="90000"/>
              </a:lnSpc>
              <a:spcBef>
                <a:spcPts val="0"/>
              </a:spcBef>
              <a:spcAft>
                <a:spcPts val="0"/>
              </a:spcAft>
              <a:buNone/>
            </a:pPr>
            <a:r>
              <a:rPr lang="en-US"/>
              <a:t>Release 0.14</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27"/>
          <p:cNvSpPr txBox="1">
            <a:spLocks noGrp="1"/>
          </p:cNvSpPr>
          <p:nvPr>
            <p:ph type="title"/>
          </p:nvPr>
        </p:nvSpPr>
        <p:spPr>
          <a:xfrm>
            <a:off x="3106785" y="3998553"/>
            <a:ext cx="12074400" cy="228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0.14 Release Summary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pic>
        <p:nvPicPr>
          <p:cNvPr id="2240" name="Google Shape;2240;p117"/>
          <p:cNvPicPr preferRelativeResize="0"/>
          <p:nvPr/>
        </p:nvPicPr>
        <p:blipFill rotWithShape="1">
          <a:blip r:embed="rId3">
            <a:alphaModFix/>
          </a:blip>
          <a:srcRect/>
          <a:stretch/>
        </p:blipFill>
        <p:spPr>
          <a:xfrm>
            <a:off x="10851793" y="3761337"/>
            <a:ext cx="1718678" cy="1718678"/>
          </a:xfrm>
          <a:prstGeom prst="rect">
            <a:avLst/>
          </a:prstGeom>
          <a:noFill/>
          <a:ln>
            <a:noFill/>
          </a:ln>
        </p:spPr>
      </p:pic>
      <p:pic>
        <p:nvPicPr>
          <p:cNvPr id="2241" name="Google Shape;2241;p117"/>
          <p:cNvPicPr preferRelativeResize="0"/>
          <p:nvPr/>
        </p:nvPicPr>
        <p:blipFill rotWithShape="1">
          <a:blip r:embed="rId4">
            <a:alphaModFix/>
          </a:blip>
          <a:srcRect/>
          <a:stretch/>
        </p:blipFill>
        <p:spPr>
          <a:xfrm>
            <a:off x="14496766" y="3406076"/>
            <a:ext cx="2404522" cy="2404522"/>
          </a:xfrm>
          <a:prstGeom prst="rect">
            <a:avLst/>
          </a:prstGeom>
          <a:noFill/>
          <a:ln>
            <a:noFill/>
          </a:ln>
        </p:spPr>
      </p:pic>
      <p:pic>
        <p:nvPicPr>
          <p:cNvPr id="2242" name="Google Shape;2242;p117"/>
          <p:cNvPicPr preferRelativeResize="0"/>
          <p:nvPr/>
        </p:nvPicPr>
        <p:blipFill rotWithShape="1">
          <a:blip r:embed="rId5">
            <a:alphaModFix/>
          </a:blip>
          <a:srcRect/>
          <a:stretch/>
        </p:blipFill>
        <p:spPr>
          <a:xfrm>
            <a:off x="6419650" y="3822639"/>
            <a:ext cx="1804256" cy="1804256"/>
          </a:xfrm>
          <a:prstGeom prst="rect">
            <a:avLst/>
          </a:prstGeom>
          <a:noFill/>
          <a:ln>
            <a:noFill/>
          </a:ln>
        </p:spPr>
      </p:pic>
      <p:pic>
        <p:nvPicPr>
          <p:cNvPr id="2243" name="Google Shape;2243;p117"/>
          <p:cNvPicPr preferRelativeResize="0"/>
          <p:nvPr/>
        </p:nvPicPr>
        <p:blipFill rotWithShape="1">
          <a:blip r:embed="rId6">
            <a:alphaModFix/>
          </a:blip>
          <a:srcRect/>
          <a:stretch/>
        </p:blipFill>
        <p:spPr>
          <a:xfrm>
            <a:off x="1924774" y="3821191"/>
            <a:ext cx="1830528" cy="1805598"/>
          </a:xfrm>
          <a:prstGeom prst="rect">
            <a:avLst/>
          </a:prstGeom>
          <a:noFill/>
          <a:ln>
            <a:noFill/>
          </a:ln>
        </p:spPr>
      </p:pic>
      <p:sp>
        <p:nvSpPr>
          <p:cNvPr id="2244" name="Google Shape;2244;p117"/>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GITHUB</a:t>
            </a:r>
            <a:endParaRPr/>
          </a:p>
        </p:txBody>
      </p:sp>
      <p:sp>
        <p:nvSpPr>
          <p:cNvPr id="2245" name="Google Shape;2245;p117"/>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a:t>
            </a:r>
            <a:endParaRPr/>
          </a:p>
        </p:txBody>
      </p:sp>
      <p:sp>
        <p:nvSpPr>
          <p:cNvPr id="2246" name="Google Shape;2246;p117"/>
          <p:cNvSpPr/>
          <p:nvPr/>
        </p:nvSpPr>
        <p:spPr>
          <a:xfrm>
            <a:off x="570289"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rPr>
              <a:t>https://github.com/rapidsai</a:t>
            </a:r>
            <a:endParaRPr sz="1800" b="0" i="0" strike="noStrike" cap="none">
              <a:solidFill>
                <a:schemeClr val="accent4"/>
              </a:solidFill>
              <a:latin typeface="Trebuchet MS"/>
              <a:ea typeface="Trebuchet MS"/>
              <a:cs typeface="Trebuchet MS"/>
              <a:sym typeface="Trebuchet MS"/>
            </a:endParaRPr>
          </a:p>
        </p:txBody>
      </p:sp>
      <p:sp>
        <p:nvSpPr>
          <p:cNvPr id="2247" name="Google Shape;2247;p117"/>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ANACONDA</a:t>
            </a:r>
            <a:endParaRPr/>
          </a:p>
        </p:txBody>
      </p:sp>
      <p:sp>
        <p:nvSpPr>
          <p:cNvPr id="2248" name="Google Shape;2248;p117"/>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NGC</a:t>
            </a:r>
            <a:endParaRPr/>
          </a:p>
        </p:txBody>
      </p:sp>
      <p:sp>
        <p:nvSpPr>
          <p:cNvPr id="2249" name="Google Shape;2249;p117"/>
          <p:cNvSpPr/>
          <p:nvPr/>
        </p:nvSpPr>
        <p:spPr>
          <a:xfrm>
            <a:off x="5117012"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rPr>
              <a:t>https://anaconda.org/rapidsai/</a:t>
            </a:r>
            <a:endParaRPr sz="1800" b="0" i="0" strike="noStrike" cap="none">
              <a:solidFill>
                <a:schemeClr val="accent4"/>
              </a:solidFill>
              <a:latin typeface="Trebuchet MS"/>
              <a:ea typeface="Trebuchet MS"/>
              <a:cs typeface="Trebuchet MS"/>
              <a:sym typeface="Trebuchet MS"/>
            </a:endParaRPr>
          </a:p>
        </p:txBody>
      </p:sp>
      <p:sp>
        <p:nvSpPr>
          <p:cNvPr id="2250" name="Google Shape;2250;p117"/>
          <p:cNvSpPr/>
          <p:nvPr/>
        </p:nvSpPr>
        <p:spPr>
          <a:xfrm>
            <a:off x="9773264" y="7438404"/>
            <a:ext cx="38177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rPr>
              <a:t>https://ngc.nvidia.com/registry/nvidia-rapidsai-rapidsai</a:t>
            </a:r>
            <a:endParaRPr sz="1800" b="0" i="0" strike="noStrike" cap="none">
              <a:solidFill>
                <a:schemeClr val="accent4"/>
              </a:solidFill>
              <a:latin typeface="Trebuchet MS"/>
              <a:ea typeface="Trebuchet MS"/>
              <a:cs typeface="Trebuchet MS"/>
              <a:sym typeface="Trebuchet MS"/>
            </a:endParaRPr>
          </a:p>
        </p:txBody>
      </p:sp>
      <p:sp>
        <p:nvSpPr>
          <p:cNvPr id="2251" name="Google Shape;2251;p117"/>
          <p:cNvSpPr/>
          <p:nvPr/>
        </p:nvSpPr>
        <p:spPr>
          <a:xfrm>
            <a:off x="14094059" y="7438404"/>
            <a:ext cx="3190406"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rPr>
              <a:t>https://hub.docker.com/r/rapidsai/rapidsai/</a:t>
            </a:r>
            <a:endParaRPr sz="1800" b="0" i="0" strike="noStrike" cap="none">
              <a:solidFill>
                <a:schemeClr val="accent4"/>
              </a:solidFill>
              <a:latin typeface="Trebuchet MS"/>
              <a:ea typeface="Trebuchet MS"/>
              <a:cs typeface="Trebuchet MS"/>
              <a:sym typeface="Trebuchet MS"/>
            </a:endParaRPr>
          </a:p>
        </p:txBody>
      </p:sp>
      <p:sp>
        <p:nvSpPr>
          <p:cNvPr id="2252" name="Google Shape;2252;p11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2253" name="Google Shape;2253;p11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pic>
        <p:nvPicPr>
          <p:cNvPr id="2258" name="Google Shape;2258;p118"/>
          <p:cNvPicPr preferRelativeResize="0"/>
          <p:nvPr/>
        </p:nvPicPr>
        <p:blipFill rotWithShape="1">
          <a:blip r:embed="rId3">
            <a:alphaModFix/>
          </a:blip>
          <a:srcRect/>
          <a:stretch/>
        </p:blipFill>
        <p:spPr>
          <a:xfrm>
            <a:off x="9409913" y="6402917"/>
            <a:ext cx="3319658" cy="847196"/>
          </a:xfrm>
          <a:prstGeom prst="rect">
            <a:avLst/>
          </a:prstGeom>
          <a:noFill/>
          <a:ln>
            <a:noFill/>
          </a:ln>
        </p:spPr>
      </p:pic>
      <p:pic>
        <p:nvPicPr>
          <p:cNvPr id="2259" name="Google Shape;2259;p118"/>
          <p:cNvPicPr preferRelativeResize="0"/>
          <p:nvPr/>
        </p:nvPicPr>
        <p:blipFill rotWithShape="1">
          <a:blip r:embed="rId4">
            <a:alphaModFix/>
          </a:blip>
          <a:srcRect/>
          <a:stretch/>
        </p:blipFill>
        <p:spPr>
          <a:xfrm>
            <a:off x="6736621" y="4254476"/>
            <a:ext cx="1677396" cy="484774"/>
          </a:xfrm>
          <a:prstGeom prst="rect">
            <a:avLst/>
          </a:prstGeom>
          <a:noFill/>
          <a:ln>
            <a:noFill/>
          </a:ln>
        </p:spPr>
      </p:pic>
      <p:pic>
        <p:nvPicPr>
          <p:cNvPr id="2260" name="Google Shape;2260;p118"/>
          <p:cNvPicPr preferRelativeResize="0"/>
          <p:nvPr/>
        </p:nvPicPr>
        <p:blipFill rotWithShape="1">
          <a:blip r:embed="rId5">
            <a:alphaModFix/>
          </a:blip>
          <a:srcRect/>
          <a:stretch/>
        </p:blipFill>
        <p:spPr>
          <a:xfrm>
            <a:off x="13454584" y="5836647"/>
            <a:ext cx="1266335" cy="1266344"/>
          </a:xfrm>
          <a:prstGeom prst="rect">
            <a:avLst/>
          </a:prstGeom>
          <a:noFill/>
          <a:ln>
            <a:noFill/>
          </a:ln>
        </p:spPr>
      </p:pic>
      <p:sp>
        <p:nvSpPr>
          <p:cNvPr id="2261" name="Google Shape;2261;p118"/>
          <p:cNvSpPr txBox="1"/>
          <p:nvPr/>
        </p:nvSpPr>
        <p:spPr>
          <a:xfrm>
            <a:off x="3396978" y="8356012"/>
            <a:ext cx="11494043" cy="1795500"/>
          </a:xfrm>
          <a:prstGeom prst="rect">
            <a:avLst/>
          </a:prstGeom>
          <a:no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sz="2000" b="0" i="0" u="none" strike="noStrike" cap="none">
              <a:solidFill>
                <a:schemeClr val="accent4"/>
              </a:solidFill>
              <a:latin typeface="Trebuchet MS"/>
              <a:ea typeface="Trebuchet MS"/>
              <a:cs typeface="Trebuchet MS"/>
              <a:sym typeface="Trebuchet MS"/>
            </a:endParaRPr>
          </a:p>
          <a:p>
            <a:pPr marL="1238275" marR="0" lvl="1" indent="-306923" algn="l" rtl="0">
              <a:lnSpc>
                <a:spcPct val="10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grpSp>
        <p:nvGrpSpPr>
          <p:cNvPr id="2262" name="Google Shape;2262;p118"/>
          <p:cNvGrpSpPr/>
          <p:nvPr/>
        </p:nvGrpSpPr>
        <p:grpSpPr>
          <a:xfrm>
            <a:off x="6472932" y="6379025"/>
            <a:ext cx="2516521" cy="705306"/>
            <a:chOff x="1333174" y="3019940"/>
            <a:chExt cx="2847389" cy="798039"/>
          </a:xfrm>
        </p:grpSpPr>
        <p:pic>
          <p:nvPicPr>
            <p:cNvPr id="2263" name="Google Shape;2263;p118"/>
            <p:cNvPicPr preferRelativeResize="0"/>
            <p:nvPr/>
          </p:nvPicPr>
          <p:blipFill rotWithShape="1">
            <a:blip r:embed="rId6">
              <a:alphaModFix/>
            </a:blip>
            <a:srcRect/>
            <a:stretch/>
          </p:blipFill>
          <p:spPr>
            <a:xfrm>
              <a:off x="1333174" y="3019940"/>
              <a:ext cx="798011" cy="798039"/>
            </a:xfrm>
            <a:prstGeom prst="rect">
              <a:avLst/>
            </a:prstGeom>
            <a:noFill/>
            <a:ln>
              <a:noFill/>
            </a:ln>
          </p:spPr>
        </p:pic>
        <p:sp>
          <p:nvSpPr>
            <p:cNvPr id="2264" name="Google Shape;2264;p118"/>
            <p:cNvSpPr txBox="1"/>
            <p:nvPr/>
          </p:nvSpPr>
          <p:spPr>
            <a:xfrm>
              <a:off x="2179263" y="3114173"/>
              <a:ext cx="2001300" cy="54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4486F7"/>
                  </a:solidFill>
                  <a:latin typeface="Trebuchet MS"/>
                  <a:ea typeface="Trebuchet MS"/>
                  <a:cs typeface="Trebuchet MS"/>
                  <a:sym typeface="Trebuchet MS"/>
                </a:rPr>
                <a:t>Cloud </a:t>
              </a:r>
              <a:br>
                <a:rPr lang="en-US" sz="2000" b="1" i="0" u="none" strike="noStrike" cap="none">
                  <a:solidFill>
                    <a:srgbClr val="4486F7"/>
                  </a:solidFill>
                  <a:latin typeface="Trebuchet MS"/>
                  <a:ea typeface="Trebuchet MS"/>
                  <a:cs typeface="Trebuchet MS"/>
                  <a:sym typeface="Trebuchet MS"/>
                </a:rPr>
              </a:br>
              <a:r>
                <a:rPr lang="en-US" sz="2000" b="1" i="0" u="none" strike="noStrike" cap="none">
                  <a:solidFill>
                    <a:srgbClr val="4486F7"/>
                  </a:solidFill>
                  <a:latin typeface="Trebuchet MS"/>
                  <a:ea typeface="Trebuchet MS"/>
                  <a:cs typeface="Trebuchet MS"/>
                  <a:sym typeface="Trebuchet MS"/>
                </a:rPr>
                <a:t>Dataproc</a:t>
              </a:r>
              <a:endParaRPr sz="2000" b="1" i="0" u="none" strike="noStrike" cap="none">
                <a:solidFill>
                  <a:srgbClr val="4486F7"/>
                </a:solidFill>
                <a:latin typeface="Trebuchet MS"/>
                <a:ea typeface="Trebuchet MS"/>
                <a:cs typeface="Trebuchet MS"/>
                <a:sym typeface="Trebuchet MS"/>
              </a:endParaRPr>
            </a:p>
          </p:txBody>
        </p:sp>
      </p:grpSp>
      <p:grpSp>
        <p:nvGrpSpPr>
          <p:cNvPr id="2265" name="Google Shape;2265;p118"/>
          <p:cNvGrpSpPr/>
          <p:nvPr/>
        </p:nvGrpSpPr>
        <p:grpSpPr>
          <a:xfrm>
            <a:off x="9873985" y="4054620"/>
            <a:ext cx="2807060" cy="718348"/>
            <a:chOff x="8095006" y="3166254"/>
            <a:chExt cx="2644139" cy="676655"/>
          </a:xfrm>
        </p:grpSpPr>
        <p:pic>
          <p:nvPicPr>
            <p:cNvPr id="2266" name="Google Shape;2266;p118"/>
            <p:cNvPicPr preferRelativeResize="0"/>
            <p:nvPr/>
          </p:nvPicPr>
          <p:blipFill rotWithShape="1">
            <a:blip r:embed="rId7">
              <a:alphaModFix/>
            </a:blip>
            <a:srcRect/>
            <a:stretch/>
          </p:blipFill>
          <p:spPr>
            <a:xfrm>
              <a:off x="8095006" y="3166254"/>
              <a:ext cx="676652" cy="676655"/>
            </a:xfrm>
            <a:prstGeom prst="rect">
              <a:avLst/>
            </a:prstGeom>
            <a:noFill/>
            <a:ln>
              <a:noFill/>
            </a:ln>
          </p:spPr>
        </p:pic>
        <p:sp>
          <p:nvSpPr>
            <p:cNvPr id="2267" name="Google Shape;2267;p118"/>
            <p:cNvSpPr txBox="1"/>
            <p:nvPr/>
          </p:nvSpPr>
          <p:spPr>
            <a:xfrm>
              <a:off x="8771658" y="3299345"/>
              <a:ext cx="1967488" cy="48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82D1"/>
                  </a:solidFill>
                  <a:latin typeface="Trebuchet MS"/>
                  <a:ea typeface="Trebuchet MS"/>
                  <a:cs typeface="Trebuchet MS"/>
                  <a:sym typeface="Trebuchet MS"/>
                </a:rPr>
                <a:t>Azure Machine Learning</a:t>
              </a:r>
              <a:endParaRPr sz="2000" b="0" i="0" u="none" strike="noStrike" cap="none">
                <a:solidFill>
                  <a:srgbClr val="0082D1"/>
                </a:solidFill>
                <a:latin typeface="Trebuchet MS"/>
                <a:ea typeface="Trebuchet MS"/>
                <a:cs typeface="Trebuchet MS"/>
                <a:sym typeface="Trebuchet MS"/>
              </a:endParaRPr>
            </a:p>
          </p:txBody>
        </p:sp>
      </p:grpSp>
      <p:pic>
        <p:nvPicPr>
          <p:cNvPr id="2268" name="Google Shape;2268;p118"/>
          <p:cNvPicPr preferRelativeResize="0"/>
          <p:nvPr/>
        </p:nvPicPr>
        <p:blipFill rotWithShape="1">
          <a:blip r:embed="rId8">
            <a:alphaModFix/>
          </a:blip>
          <a:srcRect l="12507" t="35866" r="12909" b="39787"/>
          <a:stretch/>
        </p:blipFill>
        <p:spPr>
          <a:xfrm>
            <a:off x="13454584" y="4158466"/>
            <a:ext cx="2690772" cy="702550"/>
          </a:xfrm>
          <a:prstGeom prst="rect">
            <a:avLst/>
          </a:prstGeom>
          <a:noFill/>
          <a:ln>
            <a:noFill/>
          </a:ln>
        </p:spPr>
      </p:pic>
      <p:pic>
        <p:nvPicPr>
          <p:cNvPr id="2269" name="Google Shape;2269;p118"/>
          <p:cNvPicPr preferRelativeResize="0"/>
          <p:nvPr/>
        </p:nvPicPr>
        <p:blipFill rotWithShape="1">
          <a:blip r:embed="rId9">
            <a:alphaModFix/>
          </a:blip>
          <a:srcRect/>
          <a:stretch/>
        </p:blipFill>
        <p:spPr>
          <a:xfrm>
            <a:off x="3127779" y="6306514"/>
            <a:ext cx="1984718" cy="678130"/>
          </a:xfrm>
          <a:prstGeom prst="rect">
            <a:avLst/>
          </a:prstGeom>
          <a:noFill/>
          <a:ln>
            <a:noFill/>
          </a:ln>
        </p:spPr>
      </p:pic>
      <p:pic>
        <p:nvPicPr>
          <p:cNvPr id="2270" name="Google Shape;2270;p118"/>
          <p:cNvPicPr preferRelativeResize="0"/>
          <p:nvPr/>
        </p:nvPicPr>
        <p:blipFill rotWithShape="1">
          <a:blip r:embed="rId10">
            <a:alphaModFix/>
          </a:blip>
          <a:srcRect/>
          <a:stretch/>
        </p:blipFill>
        <p:spPr>
          <a:xfrm>
            <a:off x="2227086" y="4314908"/>
            <a:ext cx="3131980" cy="622718"/>
          </a:xfrm>
          <a:prstGeom prst="rect">
            <a:avLst/>
          </a:prstGeom>
          <a:noFill/>
          <a:ln>
            <a:noFill/>
          </a:ln>
        </p:spPr>
      </p:pic>
      <p:sp>
        <p:nvSpPr>
          <p:cNvPr id="2271" name="Google Shape;2271;p11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Deploy RAPIDS Everywhere</a:t>
            </a:r>
            <a:endParaRPr/>
          </a:p>
        </p:txBody>
      </p:sp>
      <p:sp>
        <p:nvSpPr>
          <p:cNvPr id="2272" name="Google Shape;2272;p11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Focused on Robust Functionality, Deployment, and User Experience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pic>
        <p:nvPicPr>
          <p:cNvPr id="2277" name="Google Shape;2277;p119"/>
          <p:cNvPicPr preferRelativeResize="0"/>
          <p:nvPr/>
        </p:nvPicPr>
        <p:blipFill rotWithShape="1">
          <a:blip r:embed="rId3">
            <a:alphaModFix/>
          </a:blip>
          <a:srcRect l="59435" r="2902" b="2324"/>
          <a:stretch/>
        </p:blipFill>
        <p:spPr>
          <a:xfrm>
            <a:off x="2006837" y="4044769"/>
            <a:ext cx="1384162" cy="1312091"/>
          </a:xfrm>
          <a:prstGeom prst="rect">
            <a:avLst/>
          </a:prstGeom>
          <a:noFill/>
          <a:ln>
            <a:noFill/>
          </a:ln>
        </p:spPr>
      </p:pic>
      <p:pic>
        <p:nvPicPr>
          <p:cNvPr id="2278" name="Google Shape;2278;p119"/>
          <p:cNvPicPr preferRelativeResize="0"/>
          <p:nvPr/>
        </p:nvPicPr>
        <p:blipFill rotWithShape="1">
          <a:blip r:embed="rId4">
            <a:alphaModFix/>
          </a:blip>
          <a:srcRect/>
          <a:stretch/>
        </p:blipFill>
        <p:spPr>
          <a:xfrm>
            <a:off x="14500641" y="3687626"/>
            <a:ext cx="1785014" cy="1785014"/>
          </a:xfrm>
          <a:prstGeom prst="rect">
            <a:avLst/>
          </a:prstGeom>
          <a:noFill/>
          <a:ln>
            <a:noFill/>
          </a:ln>
        </p:spPr>
      </p:pic>
      <p:pic>
        <p:nvPicPr>
          <p:cNvPr id="2279" name="Google Shape;2279;p119"/>
          <p:cNvPicPr preferRelativeResize="0"/>
          <p:nvPr/>
        </p:nvPicPr>
        <p:blipFill rotWithShape="1">
          <a:blip r:embed="rId5">
            <a:alphaModFix/>
          </a:blip>
          <a:srcRect l="4912" r="7019"/>
          <a:stretch/>
        </p:blipFill>
        <p:spPr>
          <a:xfrm>
            <a:off x="5748231" y="4142526"/>
            <a:ext cx="2713132" cy="1170922"/>
          </a:xfrm>
          <a:prstGeom prst="rect">
            <a:avLst/>
          </a:prstGeom>
          <a:noFill/>
          <a:ln>
            <a:noFill/>
          </a:ln>
        </p:spPr>
      </p:pic>
      <p:pic>
        <p:nvPicPr>
          <p:cNvPr id="2280" name="Google Shape;2280;p119"/>
          <p:cNvPicPr preferRelativeResize="0"/>
          <p:nvPr/>
        </p:nvPicPr>
        <p:blipFill rotWithShape="1">
          <a:blip r:embed="rId6">
            <a:alphaModFix/>
          </a:blip>
          <a:srcRect/>
          <a:stretch/>
        </p:blipFill>
        <p:spPr>
          <a:xfrm>
            <a:off x="9949198" y="4137887"/>
            <a:ext cx="2818486" cy="1139386"/>
          </a:xfrm>
          <a:prstGeom prst="rect">
            <a:avLst/>
          </a:prstGeom>
          <a:noFill/>
          <a:ln>
            <a:noFill/>
          </a:ln>
        </p:spPr>
      </p:pic>
      <p:sp>
        <p:nvSpPr>
          <p:cNvPr id="2281" name="Google Shape;2281;p119"/>
          <p:cNvSpPr txBox="1"/>
          <p:nvPr/>
        </p:nvSpPr>
        <p:spPr>
          <a:xfrm>
            <a:off x="0" y="8761871"/>
            <a:ext cx="18288001" cy="5693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Integrations, feedback, documentation support, pull requests, new issues, or code donations welcomed!</a:t>
            </a:r>
            <a:endParaRPr sz="3200" b="0" i="0" u="none" strike="noStrike" cap="none">
              <a:solidFill>
                <a:schemeClr val="accent4"/>
              </a:solidFill>
              <a:latin typeface="Trebuchet MS"/>
              <a:ea typeface="Trebuchet MS"/>
              <a:cs typeface="Trebuchet MS"/>
              <a:sym typeface="Trebuchet MS"/>
            </a:endParaRPr>
          </a:p>
        </p:txBody>
      </p:sp>
      <p:sp>
        <p:nvSpPr>
          <p:cNvPr id="2282" name="Google Shape;2282;p119"/>
          <p:cNvSpPr txBox="1"/>
          <p:nvPr/>
        </p:nvSpPr>
        <p:spPr>
          <a:xfrm>
            <a:off x="-14060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APACHE ARROW</a:t>
            </a:r>
            <a:endParaRPr/>
          </a:p>
        </p:txBody>
      </p:sp>
      <p:sp>
        <p:nvSpPr>
          <p:cNvPr id="2283" name="Google Shape;2283;p119"/>
          <p:cNvSpPr txBox="1"/>
          <p:nvPr/>
        </p:nvSpPr>
        <p:spPr>
          <a:xfrm>
            <a:off x="12676451" y="6368152"/>
            <a:ext cx="5433392" cy="126188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GPU OPEN ANALYTICS INITIATIVE</a:t>
            </a:r>
            <a:endParaRPr/>
          </a:p>
        </p:txBody>
      </p:sp>
      <p:sp>
        <p:nvSpPr>
          <p:cNvPr id="2284" name="Google Shape;2284;p119"/>
          <p:cNvSpPr/>
          <p:nvPr/>
        </p:nvSpPr>
        <p:spPr>
          <a:xfrm>
            <a:off x="306234"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rPr>
              <a:t>https://arrow.apache.org/</a:t>
            </a:r>
            <a:endParaRPr sz="2400" b="0" i="0" strike="noStrike" cap="none">
              <a:solidFill>
                <a:schemeClr val="accent4"/>
              </a:solidFill>
              <a:latin typeface="Trebuchet MS"/>
              <a:ea typeface="Trebuchet MS"/>
              <a:cs typeface="Trebuchet MS"/>
              <a:sym typeface="Trebuchet MS"/>
            </a:endParaRPr>
          </a:p>
        </p:txBody>
      </p:sp>
      <p:sp>
        <p:nvSpPr>
          <p:cNvPr id="2285" name="Google Shape;2285;p119"/>
          <p:cNvSpPr/>
          <p:nvPr/>
        </p:nvSpPr>
        <p:spPr>
          <a:xfrm>
            <a:off x="984839" y="7782080"/>
            <a:ext cx="31824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@ApacheArrow</a:t>
            </a:r>
            <a:endParaRPr sz="1800" b="0" i="0" u="none" strike="noStrike" cap="none">
              <a:solidFill>
                <a:schemeClr val="accent4"/>
              </a:solidFill>
              <a:latin typeface="Trebuchet MS"/>
              <a:ea typeface="Trebuchet MS"/>
              <a:cs typeface="Trebuchet MS"/>
              <a:sym typeface="Trebuchet MS"/>
            </a:endParaRPr>
          </a:p>
        </p:txBody>
      </p:sp>
      <p:sp>
        <p:nvSpPr>
          <p:cNvPr id="2286" name="Google Shape;2286;p119"/>
          <p:cNvSpPr/>
          <p:nvPr/>
        </p:nvSpPr>
        <p:spPr>
          <a:xfrm>
            <a:off x="12792008" y="7422752"/>
            <a:ext cx="5202300" cy="615600"/>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rPr>
              <a:t>http://gpuopenanalytics.com/</a:t>
            </a:r>
            <a:endParaRPr sz="2400" b="0" i="0" strike="noStrike" cap="none">
              <a:solidFill>
                <a:schemeClr val="accent4"/>
              </a:solidFill>
              <a:latin typeface="Trebuchet MS"/>
              <a:ea typeface="Trebuchet MS"/>
              <a:cs typeface="Trebuchet MS"/>
              <a:sym typeface="Trebuchet MS"/>
            </a:endParaRPr>
          </a:p>
        </p:txBody>
      </p:sp>
      <p:sp>
        <p:nvSpPr>
          <p:cNvPr id="2287" name="Google Shape;2287;p119"/>
          <p:cNvSpPr/>
          <p:nvPr/>
        </p:nvSpPr>
        <p:spPr>
          <a:xfrm>
            <a:off x="14293488" y="7766017"/>
            <a:ext cx="21993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@GPUOAI</a:t>
            </a:r>
            <a:endParaRPr sz="2400" b="0" i="0" u="none" strike="noStrike" cap="none">
              <a:solidFill>
                <a:schemeClr val="accent4"/>
              </a:solidFill>
              <a:latin typeface="Trebuchet MS"/>
              <a:ea typeface="Trebuchet MS"/>
              <a:cs typeface="Trebuchet MS"/>
              <a:sym typeface="Trebuchet MS"/>
            </a:endParaRPr>
          </a:p>
        </p:txBody>
      </p:sp>
      <p:sp>
        <p:nvSpPr>
          <p:cNvPr id="2288" name="Google Shape;2288;p119"/>
          <p:cNvSpPr txBox="1"/>
          <p:nvPr/>
        </p:nvSpPr>
        <p:spPr>
          <a:xfrm>
            <a:off x="439118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RAPIDS</a:t>
            </a:r>
            <a:endParaRPr/>
          </a:p>
        </p:txBody>
      </p:sp>
      <p:sp>
        <p:nvSpPr>
          <p:cNvPr id="2289" name="Google Shape;2289;p119"/>
          <p:cNvSpPr/>
          <p:nvPr/>
        </p:nvSpPr>
        <p:spPr>
          <a:xfrm>
            <a:off x="5650218" y="7422752"/>
            <a:ext cx="291532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rPr>
              <a:t>https://rapids.ai</a:t>
            </a:r>
            <a:endParaRPr sz="1800" b="0" i="0" strike="noStrike" cap="none">
              <a:solidFill>
                <a:schemeClr val="accent4"/>
              </a:solidFill>
              <a:latin typeface="Trebuchet MS"/>
              <a:ea typeface="Trebuchet MS"/>
              <a:cs typeface="Trebuchet MS"/>
              <a:sym typeface="Trebuchet MS"/>
            </a:endParaRPr>
          </a:p>
        </p:txBody>
      </p:sp>
      <p:sp>
        <p:nvSpPr>
          <p:cNvPr id="2290" name="Google Shape;2290;p119"/>
          <p:cNvSpPr/>
          <p:nvPr/>
        </p:nvSpPr>
        <p:spPr>
          <a:xfrm>
            <a:off x="5847922" y="7766017"/>
            <a:ext cx="25199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@RAPIDSAI</a:t>
            </a:r>
            <a:endParaRPr sz="1800" b="0" i="0" u="none" strike="noStrike" cap="none">
              <a:solidFill>
                <a:schemeClr val="accent4"/>
              </a:solidFill>
              <a:latin typeface="Trebuchet MS"/>
              <a:ea typeface="Trebuchet MS"/>
              <a:cs typeface="Trebuchet MS"/>
              <a:sym typeface="Trebuchet MS"/>
            </a:endParaRPr>
          </a:p>
        </p:txBody>
      </p:sp>
      <p:sp>
        <p:nvSpPr>
          <p:cNvPr id="2291" name="Google Shape;2291;p119"/>
          <p:cNvSpPr txBox="1"/>
          <p:nvPr/>
        </p:nvSpPr>
        <p:spPr>
          <a:xfrm>
            <a:off x="8638478"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DASK</a:t>
            </a:r>
            <a:endParaRPr/>
          </a:p>
        </p:txBody>
      </p:sp>
      <p:sp>
        <p:nvSpPr>
          <p:cNvPr id="2292" name="Google Shape;2292;p119"/>
          <p:cNvSpPr/>
          <p:nvPr/>
        </p:nvSpPr>
        <p:spPr>
          <a:xfrm>
            <a:off x="9886823" y="7433910"/>
            <a:ext cx="2936702"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rPr>
              <a:t>https://dask.org</a:t>
            </a:r>
            <a:endParaRPr sz="1800" b="0" i="0" strike="noStrike" cap="none">
              <a:solidFill>
                <a:schemeClr val="accent4"/>
              </a:solidFill>
              <a:latin typeface="Trebuchet MS"/>
              <a:ea typeface="Trebuchet MS"/>
              <a:cs typeface="Trebuchet MS"/>
              <a:sym typeface="Trebuchet MS"/>
            </a:endParaRPr>
          </a:p>
        </p:txBody>
      </p:sp>
      <p:sp>
        <p:nvSpPr>
          <p:cNvPr id="2293" name="Google Shape;2293;p119"/>
          <p:cNvSpPr/>
          <p:nvPr/>
        </p:nvSpPr>
        <p:spPr>
          <a:xfrm>
            <a:off x="10116588" y="7766017"/>
            <a:ext cx="2477173"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@Dask_dev</a:t>
            </a:r>
            <a:endParaRPr sz="1800" b="0" i="0" u="none" strike="noStrike" cap="none">
              <a:solidFill>
                <a:schemeClr val="accent4"/>
              </a:solidFill>
              <a:latin typeface="Trebuchet MS"/>
              <a:ea typeface="Trebuchet MS"/>
              <a:cs typeface="Trebuchet MS"/>
              <a:sym typeface="Trebuchet MS"/>
            </a:endParaRPr>
          </a:p>
        </p:txBody>
      </p:sp>
      <p:sp>
        <p:nvSpPr>
          <p:cNvPr id="2294" name="Google Shape;2294;p11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Movement</a:t>
            </a:r>
            <a:endParaRPr/>
          </a:p>
        </p:txBody>
      </p:sp>
      <p:sp>
        <p:nvSpPr>
          <p:cNvPr id="2295" name="Google Shape;2295;p11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00"/>
        <p:cNvGrpSpPr/>
        <p:nvPr/>
      </p:nvGrpSpPr>
      <p:grpSpPr>
        <a:xfrm>
          <a:off x="0" y="0"/>
          <a:ext cx="0" cy="0"/>
          <a:chOff x="0" y="0"/>
          <a:chExt cx="0" cy="0"/>
        </a:xfrm>
      </p:grpSpPr>
      <p:sp>
        <p:nvSpPr>
          <p:cNvPr id="2301" name="Google Shape;2301;p120"/>
          <p:cNvSpPr txBox="1"/>
          <p:nvPr/>
        </p:nvSpPr>
        <p:spPr>
          <a:xfrm>
            <a:off x="802769" y="1849597"/>
            <a:ext cx="15947375" cy="1638092"/>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4800" b="0" i="0" u="none" strike="noStrike" cap="none">
                <a:solidFill>
                  <a:schemeClr val="lt1"/>
                </a:solidFill>
                <a:latin typeface="Trebuchet MS"/>
                <a:ea typeface="Trebuchet MS"/>
                <a:cs typeface="Trebuchet MS"/>
                <a:sym typeface="Trebuchet MS"/>
              </a:rPr>
              <a:t>THANK YOU</a:t>
            </a:r>
            <a:endParaRPr sz="3200" b="0" i="0" u="none" strike="noStrike" cap="none">
              <a:solidFill>
                <a:srgbClr val="000000"/>
              </a:solidFill>
              <a:latin typeface="Arial"/>
              <a:ea typeface="Arial"/>
              <a:cs typeface="Arial"/>
              <a:sym typeface="Arial"/>
            </a:endParaRPr>
          </a:p>
        </p:txBody>
      </p:sp>
      <p:sp>
        <p:nvSpPr>
          <p:cNvPr id="2302" name="Google Shape;2302;p120"/>
          <p:cNvSpPr txBox="1"/>
          <p:nvPr/>
        </p:nvSpPr>
        <p:spPr>
          <a:xfrm>
            <a:off x="802768" y="3439000"/>
            <a:ext cx="15876999" cy="3863500"/>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3000" b="0" i="0" u="none" strike="noStrike" cap="none">
                <a:solidFill>
                  <a:schemeClr val="lt1"/>
                </a:solidFill>
                <a:latin typeface="Trebuchet MS"/>
                <a:ea typeface="Trebuchet MS"/>
                <a:cs typeface="Trebuchet MS"/>
                <a:sym typeface="Trebuchet MS"/>
              </a:rPr>
              <a:t>Joshua Patterson</a:t>
            </a:r>
            <a:endParaRPr/>
          </a:p>
          <a:p>
            <a:pPr marL="0" marR="0" lvl="0" indent="0" algn="l" rtl="0">
              <a:lnSpc>
                <a:spcPct val="90000"/>
              </a:lnSpc>
              <a:spcBef>
                <a:spcPts val="0"/>
              </a:spcBef>
              <a:spcAft>
                <a:spcPts val="0"/>
              </a:spcAft>
              <a:buNone/>
            </a:pPr>
            <a:r>
              <a:rPr lang="en-US" sz="3000" b="0" i="0" strike="noStrike" cap="none">
                <a:solidFill>
                  <a:srgbClr val="E3CCFF"/>
                </a:solidFill>
                <a:uFill>
                  <a:noFill/>
                </a:uFill>
                <a:latin typeface="Trebuchet MS"/>
                <a:ea typeface="Trebuchet MS"/>
                <a:cs typeface="Trebuchet MS"/>
                <a:sym typeface="Trebuchet MS"/>
                <a:hlinkClick r:id="rId3"/>
              </a:rPr>
              <a:t>joshuap@nvidia.com</a:t>
            </a:r>
            <a:endParaRPr sz="3000" b="0" i="0" strike="noStrike" cap="none">
              <a:solidFill>
                <a:srgbClr val="E3CCFF"/>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r>
              <a:rPr lang="en-US" sz="3000" b="0" i="0" u="none" strike="noStrike" cap="none">
                <a:solidFill>
                  <a:schemeClr val="lt1"/>
                </a:solidFill>
                <a:latin typeface="Trebuchet MS"/>
                <a:ea typeface="Trebuchet MS"/>
                <a:cs typeface="Trebuchet MS"/>
                <a:sym typeface="Trebuchet MS"/>
              </a:rPr>
              <a:t>     @datametrician</a:t>
            </a: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p:txBody>
      </p:sp>
      <p:pic>
        <p:nvPicPr>
          <p:cNvPr id="2303" name="Google Shape;2303;p120"/>
          <p:cNvPicPr preferRelativeResize="0"/>
          <p:nvPr/>
        </p:nvPicPr>
        <p:blipFill rotWithShape="1">
          <a:blip r:embed="rId4">
            <a:alphaModFix/>
          </a:blip>
          <a:srcRect/>
          <a:stretch/>
        </p:blipFill>
        <p:spPr>
          <a:xfrm>
            <a:off x="958030" y="4575685"/>
            <a:ext cx="427834" cy="347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28"/>
          <p:cNvSpPr txBox="1">
            <a:spLocks noGrp="1"/>
          </p:cNvSpPr>
          <p:nvPr>
            <p:ph type="body" idx="1"/>
          </p:nvPr>
        </p:nvSpPr>
        <p:spPr>
          <a:xfrm>
            <a:off x="861250" y="1992150"/>
            <a:ext cx="16581000" cy="7219200"/>
          </a:xfrm>
          <a:prstGeom prst="rect">
            <a:avLst/>
          </a:prstGeom>
        </p:spPr>
        <p:txBody>
          <a:bodyPr spcFirstLastPara="1" wrap="square" lIns="91425" tIns="45700" rIns="91425" bIns="45700" anchor="t" anchorCtr="0">
            <a:noAutofit/>
          </a:bodyPr>
          <a:lstStyle/>
          <a:p>
            <a:pPr marL="282575" marR="0" lvl="0" indent="-314325" algn="l" rtl="0">
              <a:lnSpc>
                <a:spcPct val="100000"/>
              </a:lnSpc>
              <a:spcBef>
                <a:spcPts val="1000"/>
              </a:spcBef>
              <a:spcAft>
                <a:spcPts val="0"/>
              </a:spcAft>
              <a:buClr>
                <a:schemeClr val="lt2"/>
              </a:buClr>
              <a:buSzPts val="2100"/>
              <a:buFont typeface="Noto Sans Symbols"/>
              <a:buChar char="🞂"/>
            </a:pPr>
            <a:r>
              <a:rPr lang="en-US" sz="2500" b="1"/>
              <a:t>cuDF </a:t>
            </a:r>
            <a:r>
              <a:rPr lang="en-US" sz="2500"/>
              <a:t>drops libcudf legacy code, greatly improves API documentation, and adds bug fixes as well as performance and memory usage optimizations</a:t>
            </a:r>
            <a:endParaRPr sz="2500"/>
          </a:p>
          <a:p>
            <a:pPr marL="282575" marR="0" lvl="0" indent="-314325" algn="l" rtl="0">
              <a:lnSpc>
                <a:spcPct val="100000"/>
              </a:lnSpc>
              <a:spcBef>
                <a:spcPts val="1000"/>
              </a:spcBef>
              <a:spcAft>
                <a:spcPts val="0"/>
              </a:spcAft>
              <a:buClr>
                <a:schemeClr val="lt2"/>
              </a:buClr>
              <a:buSzPts val="2100"/>
              <a:buFont typeface="Noto Sans Symbols"/>
              <a:buChar char="🞂"/>
            </a:pPr>
            <a:r>
              <a:rPr lang="en-US" sz="2500" b="1"/>
              <a:t>cuML</a:t>
            </a:r>
            <a:r>
              <a:rPr lang="en-US" sz="2500"/>
              <a:t> machine learning library adds support for flexible data formats (inputs from Pandas, NumPy, cuDF or GPU) for all models, weighted K-means, and MNMG coordinate descent</a:t>
            </a:r>
            <a:endParaRPr sz="2500"/>
          </a:p>
          <a:p>
            <a:pPr marL="282575" marR="0" lvl="0" indent="-314325" algn="l" rtl="0">
              <a:lnSpc>
                <a:spcPct val="100000"/>
              </a:lnSpc>
              <a:spcBef>
                <a:spcPts val="1000"/>
              </a:spcBef>
              <a:spcAft>
                <a:spcPts val="0"/>
              </a:spcAft>
              <a:buClr>
                <a:schemeClr val="lt2"/>
              </a:buClr>
              <a:buSzPts val="2100"/>
              <a:buFont typeface="Noto Sans Symbols"/>
              <a:buChar char="🞂"/>
            </a:pPr>
            <a:r>
              <a:rPr lang="en-US" sz="2500" b="1"/>
              <a:t>cuGraph</a:t>
            </a:r>
            <a:r>
              <a:rPr lang="en-US" sz="2500"/>
              <a:t> major improvement to the Louvain algorithm, new Betweenness Centrality, added Force Atlas 2, finished the big refactoring effort </a:t>
            </a:r>
            <a:endParaRPr sz="2500"/>
          </a:p>
          <a:p>
            <a:pPr marL="282575" marR="0" lvl="0" indent="-314325" algn="l" rtl="0">
              <a:lnSpc>
                <a:spcPct val="100000"/>
              </a:lnSpc>
              <a:spcBef>
                <a:spcPts val="1000"/>
              </a:spcBef>
              <a:spcAft>
                <a:spcPts val="0"/>
              </a:spcAft>
              <a:buClr>
                <a:schemeClr val="lt2"/>
              </a:buClr>
              <a:buSzPts val="2100"/>
              <a:buFont typeface="Noto Sans Symbols"/>
              <a:buChar char="🞂"/>
            </a:pPr>
            <a:r>
              <a:rPr lang="en-US" sz="2500" b="1"/>
              <a:t>UCX-Py </a:t>
            </a:r>
            <a:r>
              <a:rPr lang="en-US" sz="2500"/>
              <a:t>adds InfiniBand support as well as Multi-Node Multi-GPU NVLink/InfiniBand tests</a:t>
            </a:r>
            <a:endParaRPr sz="2500"/>
          </a:p>
          <a:p>
            <a:pPr marL="282575" marR="0" lvl="0" indent="-314325" algn="l" rtl="0">
              <a:lnSpc>
                <a:spcPct val="100000"/>
              </a:lnSpc>
              <a:spcBef>
                <a:spcPts val="1000"/>
              </a:spcBef>
              <a:spcAft>
                <a:spcPts val="0"/>
              </a:spcAft>
              <a:buClr>
                <a:schemeClr val="lt2"/>
              </a:buClr>
              <a:buSzPts val="2100"/>
              <a:buFont typeface="Noto Sans Symbols"/>
              <a:buChar char="🞂"/>
            </a:pPr>
            <a:r>
              <a:rPr lang="en-US" sz="2500" b="1"/>
              <a:t>BlazingSQL</a:t>
            </a:r>
            <a:r>
              <a:rPr lang="en-US" sz="2500"/>
              <a:t> now supports out-of-core query execution, which enables queries to operate on datasets dramatically larger than available GPU memory</a:t>
            </a:r>
            <a:endParaRPr sz="2500"/>
          </a:p>
          <a:p>
            <a:pPr marL="282575" marR="0" lvl="0" indent="-314325" algn="l" rtl="0">
              <a:lnSpc>
                <a:spcPct val="100000"/>
              </a:lnSpc>
              <a:spcBef>
                <a:spcPts val="1000"/>
              </a:spcBef>
              <a:spcAft>
                <a:spcPts val="0"/>
              </a:spcAft>
              <a:buClr>
                <a:schemeClr val="lt2"/>
              </a:buClr>
              <a:buSzPts val="2100"/>
              <a:buFont typeface="Noto Sans Symbols"/>
              <a:buChar char="🞂"/>
            </a:pPr>
            <a:r>
              <a:rPr lang="en-US" sz="2500" b="1"/>
              <a:t>cuSignal </a:t>
            </a:r>
            <a:r>
              <a:rPr lang="en-US" sz="2500"/>
              <a:t>major refactoring and improvements to documentation and sample notesbooks</a:t>
            </a:r>
            <a:endParaRPr sz="2500"/>
          </a:p>
          <a:p>
            <a:pPr marL="282575" marR="0" lvl="0" indent="-314325" algn="l" rtl="0">
              <a:lnSpc>
                <a:spcPct val="100000"/>
              </a:lnSpc>
              <a:spcBef>
                <a:spcPts val="1000"/>
              </a:spcBef>
              <a:spcAft>
                <a:spcPts val="0"/>
              </a:spcAft>
              <a:buClr>
                <a:schemeClr val="lt2"/>
              </a:buClr>
              <a:buSzPts val="2100"/>
              <a:buFont typeface="Noto Sans Symbols"/>
              <a:buChar char="🞂"/>
            </a:pPr>
            <a:r>
              <a:rPr lang="en-US" sz="2500" b="1"/>
              <a:t>cuSpatial</a:t>
            </a:r>
            <a:r>
              <a:rPr lang="en-US" sz="2500"/>
              <a:t> adds fast quadtree building and major documentation and API improvements</a:t>
            </a:r>
            <a:endParaRPr sz="2500"/>
          </a:p>
          <a:p>
            <a:pPr marL="282575" marR="0" lvl="0" indent="-314325" algn="l" rtl="0">
              <a:lnSpc>
                <a:spcPct val="100000"/>
              </a:lnSpc>
              <a:spcBef>
                <a:spcPts val="1000"/>
              </a:spcBef>
              <a:spcAft>
                <a:spcPts val="0"/>
              </a:spcAft>
              <a:buClr>
                <a:schemeClr val="lt2"/>
              </a:buClr>
              <a:buSzPts val="2100"/>
              <a:buFont typeface="Noto Sans Symbols"/>
              <a:buChar char="🞂"/>
            </a:pPr>
            <a:r>
              <a:rPr lang="en-US" sz="2500" b="1"/>
              <a:t>cuxfilter</a:t>
            </a:r>
            <a:r>
              <a:rPr lang="en-US" sz="2500"/>
              <a:t> adds </a:t>
            </a:r>
            <a:r>
              <a:rPr lang="en-US" sz="2500" b="1"/>
              <a:t>Dask cuDF</a:t>
            </a:r>
            <a:r>
              <a:rPr lang="en-US" sz="2500"/>
              <a:t> support, groupby optimizations, chart autoscaling and other general improvements</a:t>
            </a:r>
            <a:endParaRPr sz="2500"/>
          </a:p>
          <a:p>
            <a:pPr marL="282575" marR="0" lvl="0" indent="-314325" algn="l" rtl="0">
              <a:lnSpc>
                <a:spcPct val="100000"/>
              </a:lnSpc>
              <a:spcBef>
                <a:spcPts val="1000"/>
              </a:spcBef>
              <a:spcAft>
                <a:spcPts val="1000"/>
              </a:spcAft>
              <a:buClr>
                <a:schemeClr val="lt2"/>
              </a:buClr>
              <a:buSzPts val="2100"/>
              <a:buFont typeface="Noto Sans Symbols"/>
              <a:buChar char="🞂"/>
            </a:pPr>
            <a:r>
              <a:rPr lang="en-US" sz="2500" b="1"/>
              <a:t>RMM</a:t>
            </a:r>
            <a:r>
              <a:rPr lang="en-US" sz="2500"/>
              <a:t> adds fast logging of allocations/deallocations and an uninitialized vector container</a:t>
            </a:r>
            <a:endParaRPr sz="2700">
              <a:solidFill>
                <a:srgbClr val="24292E"/>
              </a:solidFill>
              <a:highlight>
                <a:srgbClr val="FFFFFF"/>
              </a:highlight>
            </a:endParaRPr>
          </a:p>
        </p:txBody>
      </p:sp>
      <p:sp>
        <p:nvSpPr>
          <p:cNvPr id="682" name="Google Shape;682;p28"/>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What’s New in Release 0.14?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9"/>
          <p:cNvSpPr txBox="1">
            <a:spLocks noGrp="1"/>
          </p:cNvSpPr>
          <p:nvPr>
            <p:ph type="body" idx="1"/>
          </p:nvPr>
        </p:nvSpPr>
        <p:spPr>
          <a:xfrm>
            <a:off x="861250" y="3232125"/>
            <a:ext cx="6645900" cy="5318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689" name="Google Shape;689;p29"/>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l" rtl="0">
              <a:lnSpc>
                <a:spcPct val="90000"/>
              </a:lnSpc>
              <a:spcBef>
                <a:spcPts val="0"/>
              </a:spcBef>
              <a:spcAft>
                <a:spcPts val="0"/>
              </a:spcAft>
              <a:buNone/>
            </a:pPr>
            <a:r>
              <a:rPr lang="en-US"/>
              <a:t>RAPIDS Everywhere</a:t>
            </a:r>
            <a:endParaRPr/>
          </a:p>
        </p:txBody>
      </p:sp>
      <p:sp>
        <p:nvSpPr>
          <p:cNvPr id="690" name="Google Shape;690;p29"/>
          <p:cNvSpPr txBox="1"/>
          <p:nvPr/>
        </p:nvSpPr>
        <p:spPr>
          <a:xfrm>
            <a:off x="833250" y="1855711"/>
            <a:ext cx="16626900" cy="665400"/>
          </a:xfrm>
          <a:prstGeom prst="rect">
            <a:avLst/>
          </a:prstGeom>
          <a:noFill/>
          <a:ln>
            <a:noFill/>
          </a:ln>
        </p:spPr>
        <p:txBody>
          <a:bodyPr spcFirstLastPara="1" wrap="square" lIns="152375" tIns="76175" rIns="152375" bIns="76175" anchor="t" anchorCtr="0">
            <a:noAutofit/>
          </a:bodyPr>
          <a:lstStyle/>
          <a:p>
            <a:pPr marL="508000" marR="0" lvl="0" indent="-508000" algn="l" rtl="0">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691" name="Google Shape;691;p29"/>
          <p:cNvPicPr preferRelativeResize="0"/>
          <p:nvPr/>
        </p:nvPicPr>
        <p:blipFill>
          <a:blip r:embed="rId3">
            <a:alphaModFix/>
          </a:blip>
          <a:stretch>
            <a:fillRect/>
          </a:stretch>
        </p:blipFill>
        <p:spPr>
          <a:xfrm>
            <a:off x="8269525" y="870698"/>
            <a:ext cx="8879475" cy="887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30"/>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Core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1"/>
          <p:cNvSpPr/>
          <p:nvPr/>
        </p:nvSpPr>
        <p:spPr>
          <a:xfrm>
            <a:off x="2473019"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Pandas</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Analytics</a:t>
            </a:r>
            <a:endParaRPr sz="3600" b="0" i="0" u="none" strike="noStrike" cap="none">
              <a:solidFill>
                <a:srgbClr val="D6F4F8"/>
              </a:solidFill>
              <a:latin typeface="Arial"/>
              <a:ea typeface="Arial"/>
              <a:cs typeface="Arial"/>
              <a:sym typeface="Arial"/>
            </a:endParaRPr>
          </a:p>
        </p:txBody>
      </p:sp>
      <p:sp>
        <p:nvSpPr>
          <p:cNvPr id="704" name="Google Shape;704;p3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CPU Memory</a:t>
            </a:r>
            <a:endParaRPr sz="3888" b="0" i="0" u="none" strike="noStrike" cap="none">
              <a:solidFill>
                <a:schemeClr val="dk2"/>
              </a:solidFill>
              <a:latin typeface="Arial"/>
              <a:ea typeface="Arial"/>
              <a:cs typeface="Arial"/>
              <a:sym typeface="Arial"/>
            </a:endParaRPr>
          </a:p>
        </p:txBody>
      </p:sp>
      <p:sp>
        <p:nvSpPr>
          <p:cNvPr id="705" name="Google Shape;705;p3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06" name="Google Shape;706;p3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07" name="Google Shape;707;p3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sp>
        <p:nvSpPr>
          <p:cNvPr id="708" name="Google Shape;708;p31"/>
          <p:cNvSpPr/>
          <p:nvPr/>
        </p:nvSpPr>
        <p:spPr>
          <a:xfrm>
            <a:off x="5196927"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Scikit-Learn</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Machine Learning</a:t>
            </a:r>
            <a:endParaRPr sz="3600" b="0" i="0" u="none" strike="noStrike" cap="none">
              <a:solidFill>
                <a:srgbClr val="D6F4F8"/>
              </a:solidFill>
              <a:latin typeface="Arial"/>
              <a:ea typeface="Arial"/>
              <a:cs typeface="Arial"/>
              <a:sym typeface="Arial"/>
            </a:endParaRPr>
          </a:p>
        </p:txBody>
      </p:sp>
      <p:sp>
        <p:nvSpPr>
          <p:cNvPr id="709" name="Google Shape;709;p31"/>
          <p:cNvSpPr/>
          <p:nvPr/>
        </p:nvSpPr>
        <p:spPr>
          <a:xfrm>
            <a:off x="7920836"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NetworkX</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Graph Analytics</a:t>
            </a:r>
            <a:endParaRPr sz="3600" b="0" i="0" u="none" strike="noStrike" cap="none">
              <a:solidFill>
                <a:srgbClr val="D6F4F8"/>
              </a:solidFill>
              <a:latin typeface="Arial"/>
              <a:ea typeface="Arial"/>
              <a:cs typeface="Arial"/>
              <a:sym typeface="Arial"/>
            </a:endParaRPr>
          </a:p>
        </p:txBody>
      </p:sp>
      <p:sp>
        <p:nvSpPr>
          <p:cNvPr id="710" name="Google Shape;710;p31"/>
          <p:cNvSpPr/>
          <p:nvPr/>
        </p:nvSpPr>
        <p:spPr>
          <a:xfrm>
            <a:off x="10644744"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a:t>
            </a:r>
            <a:br>
              <a:rPr lang="en-US" sz="1800" b="0" i="0" u="none" strike="noStrike" cap="none">
                <a:solidFill>
                  <a:schemeClr val="lt1"/>
                </a:solidFill>
                <a:latin typeface="Trebuchet MS"/>
                <a:ea typeface="Trebuchet MS"/>
                <a:cs typeface="Trebuchet MS"/>
                <a:sym typeface="Trebuchet MS"/>
              </a:rPr>
            </a:br>
            <a:r>
              <a:rPr lang="en-US" sz="1800" b="0" i="0" u="none" strike="noStrike" cap="none">
                <a:solidFill>
                  <a:schemeClr val="lt1"/>
                </a:solidFill>
                <a:latin typeface="Trebuchet MS"/>
                <a:ea typeface="Trebuchet MS"/>
                <a:cs typeface="Trebuchet MS"/>
                <a:sym typeface="Trebuchet MS"/>
              </a:rPr>
              <a:t>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Deep Learning</a:t>
            </a:r>
            <a:endParaRPr sz="3600" b="0" i="0" u="none" strike="noStrike" cap="none">
              <a:solidFill>
                <a:srgbClr val="D6F4F8"/>
              </a:solidFill>
              <a:latin typeface="Arial"/>
              <a:ea typeface="Arial"/>
              <a:cs typeface="Arial"/>
              <a:sym typeface="Arial"/>
            </a:endParaRPr>
          </a:p>
        </p:txBody>
      </p:sp>
      <p:sp>
        <p:nvSpPr>
          <p:cNvPr id="711" name="Google Shape;711;p31"/>
          <p:cNvSpPr/>
          <p:nvPr/>
        </p:nvSpPr>
        <p:spPr>
          <a:xfrm>
            <a:off x="13368653" y="5850043"/>
            <a:ext cx="2436280"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Matplotlib</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Visualization</a:t>
            </a:r>
            <a:endParaRPr sz="3600" b="0" i="0" u="none" strike="noStrike" cap="none">
              <a:solidFill>
                <a:srgbClr val="D6F4F8"/>
              </a:solidFill>
              <a:latin typeface="Arial"/>
              <a:ea typeface="Arial"/>
              <a:cs typeface="Arial"/>
              <a:sym typeface="Arial"/>
            </a:endParaRPr>
          </a:p>
        </p:txBody>
      </p:sp>
      <p:sp>
        <p:nvSpPr>
          <p:cNvPr id="712" name="Google Shape;712;p31"/>
          <p:cNvSpPr/>
          <p:nvPr/>
        </p:nvSpPr>
        <p:spPr>
          <a:xfrm>
            <a:off x="2473018" y="4962868"/>
            <a:ext cx="5169960"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13" name="Google Shape;713;p3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Open Source Data Science Ecosystem</a:t>
            </a:r>
            <a:endParaRPr/>
          </a:p>
        </p:txBody>
      </p:sp>
      <p:sp>
        <p:nvSpPr>
          <p:cNvPr id="714" name="Google Shape;714;p3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Familiar Python APIs</a:t>
            </a:r>
            <a:endParaRPr/>
          </a:p>
        </p:txBody>
      </p:sp>
      <p:cxnSp>
        <p:nvCxnSpPr>
          <p:cNvPr id="715" name="Google Shape;715;p3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16" name="Google Shape;716;p3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17" name="Google Shape;717;p3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18" name="Google Shape;718;p3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19" name="Google Shape;719;p3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0" name="Google Shape;720;p3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1" name="Google Shape;721;p3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22" name="Google Shape;722;p3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2"/>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29" name="Google Shape;729;p3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30" name="Google Shape;730;p3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31" name="Google Shape;731;p3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32" name="Google Shape;732;p3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33" name="Google Shape;733;p3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34" name="Google Shape;734;p3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35" name="Google Shape;735;p32"/>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36" name="Google Shape;736;p32"/>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37" name="Google Shape;737;p32"/>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38" name="Google Shape;738;p32"/>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Font typeface="Arial"/>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39" name="Google Shape;739;p3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0" name="Google Shape;740;p3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1" name="Google Shape;741;p3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2" name="Google Shape;742;p3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43" name="Google Shape;743;p32"/>
          <p:cNvPicPr preferRelativeResize="0"/>
          <p:nvPr/>
        </p:nvPicPr>
        <p:blipFill rotWithShape="1">
          <a:blip r:embed="rId3">
            <a:alphaModFix/>
          </a:blip>
          <a:srcRect/>
          <a:stretch/>
        </p:blipFill>
        <p:spPr>
          <a:xfrm>
            <a:off x="7642984" y="7983800"/>
            <a:ext cx="1226463" cy="561140"/>
          </a:xfrm>
          <a:prstGeom prst="rect">
            <a:avLst/>
          </a:prstGeom>
          <a:noFill/>
          <a:ln>
            <a:noFill/>
          </a:ln>
        </p:spPr>
      </p:pic>
      <p:cxnSp>
        <p:nvCxnSpPr>
          <p:cNvPr id="744" name="Google Shape;744;p3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45" name="Google Shape;745;p32"/>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46" name="Google Shape;746;p3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47" name="Google Shape;747;p3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Accelerated GPU Data Science</a:t>
            </a:r>
            <a:endParaRPr/>
          </a:p>
        </p:txBody>
      </p:sp>
      <p:cxnSp>
        <p:nvCxnSpPr>
          <p:cNvPr id="748" name="Google Shape;748;p3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33"/>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cxnSp>
        <p:nvCxnSpPr>
          <p:cNvPr id="760" name="Google Shape;760;p34"/>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761" name="Google Shape;761;p34"/>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62" name="Google Shape;762;p34"/>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63" name="Google Shape;763;p34"/>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64" name="Google Shape;764;p34"/>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65" name="Google Shape;765;p34"/>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66" name="Google Shape;766;p34"/>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67" name="Google Shape;767;p34"/>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68" name="Google Shape;768;p34"/>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69" name="Google Shape;769;p34"/>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70" name="Google Shape;770;p34"/>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71" name="Google Shape;771;p34"/>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72" name="Google Shape;772;p34"/>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3" name="Google Shape;773;p34"/>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4" name="Google Shape;774;p34"/>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5" name="Google Shape;775;p34"/>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76" name="Google Shape;776;p34"/>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777" name="Google Shape;777;p34"/>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78" name="Google Shape;778;p3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79" name="Google Shape;779;p3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Scaling RAPIDS with Dask</a:t>
            </a:r>
            <a:endParaRPr/>
          </a:p>
        </p:txBody>
      </p:sp>
      <p:sp>
        <p:nvSpPr>
          <p:cNvPr id="780" name="Google Shape;780;p34"/>
          <p:cNvSpPr/>
          <p:nvPr/>
        </p:nvSpPr>
        <p:spPr>
          <a:xfrm>
            <a:off x="1410600" y="2649925"/>
            <a:ext cx="154980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781" name="Google Shape;781;p34"/>
          <p:cNvSpPr/>
          <p:nvPr/>
        </p:nvSpPr>
        <p:spPr>
          <a:xfrm>
            <a:off x="2473018" y="4962868"/>
            <a:ext cx="7900367" cy="562667"/>
          </a:xfrm>
          <a:prstGeom prst="rect">
            <a:avLst/>
          </a:prstGeom>
          <a:solidFill>
            <a:srgbClr val="FDB42B"/>
          </a:solidFill>
          <a:ln>
            <a:noFill/>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Dask?</a:t>
            </a:r>
            <a:endParaRPr/>
          </a:p>
        </p:txBody>
      </p:sp>
      <p:sp>
        <p:nvSpPr>
          <p:cNvPr id="788" name="Google Shape;788;p35"/>
          <p:cNvSpPr txBox="1">
            <a:spLocks noGrp="1"/>
          </p:cNvSpPr>
          <p:nvPr>
            <p:ph type="body" idx="1"/>
          </p:nvPr>
        </p:nvSpPr>
        <p:spPr>
          <a:xfrm>
            <a:off x="861250" y="3505058"/>
            <a:ext cx="16581120" cy="678194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400FF"/>
              </a:buClr>
              <a:buSzPts val="1920"/>
              <a:buNone/>
            </a:pPr>
            <a:r>
              <a:rPr lang="en-US">
                <a:solidFill>
                  <a:srgbClr val="7400FF"/>
                </a:solidFill>
              </a:rPr>
              <a:t>DEPLOYABLE</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HPC: </a:t>
            </a:r>
            <a:r>
              <a:rPr lang="en-US" sz="2000">
                <a:solidFill>
                  <a:srgbClr val="868686"/>
                </a:solidFill>
              </a:rPr>
              <a:t>SLURM, PBS, LSF, SGE</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Cloud: </a:t>
            </a:r>
            <a:r>
              <a:rPr lang="en-US" sz="2000">
                <a:solidFill>
                  <a:srgbClr val="868686"/>
                </a:solidFill>
              </a:rPr>
              <a:t>Kubernetes</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Hadoop/Spark: </a:t>
            </a:r>
            <a:r>
              <a:rPr lang="en-US" sz="2000">
                <a:solidFill>
                  <a:srgbClr val="868686"/>
                </a:solidFill>
              </a:rPr>
              <a:t>Yarn</a:t>
            </a:r>
            <a:endParaRPr/>
          </a:p>
          <a:p>
            <a:pPr marL="0" lvl="0" indent="0" algn="l" rtl="0">
              <a:lnSpc>
                <a:spcPct val="90000"/>
              </a:lnSpc>
              <a:spcBef>
                <a:spcPts val="2000"/>
              </a:spcBef>
              <a:spcAft>
                <a:spcPts val="0"/>
              </a:spcAft>
              <a:buClr>
                <a:srgbClr val="B3B3B3"/>
              </a:buClr>
              <a:buSzPts val="1920"/>
              <a:buNone/>
            </a:pPr>
            <a:r>
              <a:rPr lang="en-US">
                <a:solidFill>
                  <a:srgbClr val="7400FF"/>
                </a:solidFill>
              </a:rPr>
              <a:t>PYDATA NATIVE</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Easy Migration: </a:t>
            </a:r>
            <a:r>
              <a:rPr lang="en-US" sz="2000">
                <a:solidFill>
                  <a:srgbClr val="868686"/>
                </a:solidFill>
              </a:rPr>
              <a:t>Built on top of NumPy, Pandas Scikit-Learn, etc</a:t>
            </a:r>
            <a:endParaRPr sz="2000">
              <a:solidFill>
                <a:srgbClr val="868686"/>
              </a:solidFill>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Easy Training: </a:t>
            </a:r>
            <a:r>
              <a:rPr lang="en-US" sz="2000">
                <a:solidFill>
                  <a:srgbClr val="868686"/>
                </a:solidFill>
              </a:rPr>
              <a:t>With the same APIs</a:t>
            </a:r>
            <a:endParaRPr/>
          </a:p>
          <a:p>
            <a:pPr marL="283111" lvl="0" indent="-283111" algn="l" rtl="0">
              <a:lnSpc>
                <a:spcPct val="90000"/>
              </a:lnSpc>
              <a:spcBef>
                <a:spcPts val="1000"/>
              </a:spcBef>
              <a:spcAft>
                <a:spcPts val="0"/>
              </a:spcAft>
              <a:buClr>
                <a:srgbClr val="7400FF"/>
              </a:buClr>
              <a:buSzPts val="1600"/>
              <a:buChar char="🞂"/>
            </a:pPr>
            <a:r>
              <a:rPr lang="en-US" sz="2000" b="1">
                <a:solidFill>
                  <a:srgbClr val="868686"/>
                </a:solidFill>
              </a:rPr>
              <a:t>Trusted: </a:t>
            </a:r>
            <a:r>
              <a:rPr lang="en-US" sz="2000">
                <a:solidFill>
                  <a:srgbClr val="868686"/>
                </a:solidFill>
              </a:rPr>
              <a:t>With the same developer community</a:t>
            </a:r>
            <a:endParaRPr/>
          </a:p>
          <a:p>
            <a:pPr marL="0" lvl="0" indent="0" algn="l" rtl="0">
              <a:lnSpc>
                <a:spcPct val="90000"/>
              </a:lnSpc>
              <a:spcBef>
                <a:spcPts val="2000"/>
              </a:spcBef>
              <a:spcAft>
                <a:spcPts val="0"/>
              </a:spcAft>
              <a:buClr>
                <a:srgbClr val="7400FF"/>
              </a:buClr>
              <a:buSzPts val="1920"/>
              <a:buNone/>
            </a:pPr>
            <a:r>
              <a:rPr lang="en-US">
                <a:solidFill>
                  <a:srgbClr val="7400FF"/>
                </a:solidFill>
              </a:rPr>
              <a:t>EASY SCALABILITY</a:t>
            </a:r>
            <a:endParaRPr/>
          </a:p>
          <a:p>
            <a:pPr marL="283111" lvl="0" indent="-283111" algn="l" rtl="0">
              <a:lnSpc>
                <a:spcPct val="90000"/>
              </a:lnSpc>
              <a:spcBef>
                <a:spcPts val="1000"/>
              </a:spcBef>
              <a:spcAft>
                <a:spcPts val="0"/>
              </a:spcAft>
              <a:buClr>
                <a:srgbClr val="7400FF"/>
              </a:buClr>
              <a:buSzPts val="1600"/>
              <a:buChar char="🞂"/>
            </a:pPr>
            <a:r>
              <a:rPr lang="en-US" sz="2000">
                <a:solidFill>
                  <a:srgbClr val="868686"/>
                </a:solidFill>
              </a:rPr>
              <a:t>Easy to install and use on a laptop</a:t>
            </a:r>
            <a:endParaRPr/>
          </a:p>
          <a:p>
            <a:pPr marL="283111" lvl="0" indent="-283111" algn="l" rtl="0">
              <a:lnSpc>
                <a:spcPct val="90000"/>
              </a:lnSpc>
              <a:spcBef>
                <a:spcPts val="1000"/>
              </a:spcBef>
              <a:spcAft>
                <a:spcPts val="0"/>
              </a:spcAft>
              <a:buClr>
                <a:srgbClr val="7400FF"/>
              </a:buClr>
              <a:buSzPts val="1600"/>
              <a:buChar char="🞂"/>
            </a:pPr>
            <a:r>
              <a:rPr lang="en-US" sz="2000">
                <a:solidFill>
                  <a:srgbClr val="868686"/>
                </a:solidFill>
              </a:rPr>
              <a:t>Scales out to thousand node clusters</a:t>
            </a:r>
            <a:endParaRPr/>
          </a:p>
          <a:p>
            <a:pPr marL="0" lvl="0" indent="0" algn="l" rtl="0">
              <a:lnSpc>
                <a:spcPct val="90000"/>
              </a:lnSpc>
              <a:spcBef>
                <a:spcPts val="2000"/>
              </a:spcBef>
              <a:spcAft>
                <a:spcPts val="0"/>
              </a:spcAft>
              <a:buClr>
                <a:srgbClr val="7400FF"/>
              </a:buClr>
              <a:buSzPts val="1920"/>
              <a:buNone/>
            </a:pPr>
            <a:r>
              <a:rPr lang="en-US">
                <a:solidFill>
                  <a:srgbClr val="7400FF"/>
                </a:solidFill>
              </a:rPr>
              <a:t>POPULAR</a:t>
            </a:r>
            <a:endParaRPr/>
          </a:p>
          <a:p>
            <a:pPr marL="283111" lvl="0" indent="-283111" algn="l" rtl="0">
              <a:lnSpc>
                <a:spcPct val="90000"/>
              </a:lnSpc>
              <a:spcBef>
                <a:spcPts val="1000"/>
              </a:spcBef>
              <a:spcAft>
                <a:spcPts val="0"/>
              </a:spcAft>
              <a:buClr>
                <a:srgbClr val="7400FF"/>
              </a:buClr>
              <a:buSzPts val="1600"/>
              <a:buChar char="🞂"/>
            </a:pPr>
            <a:r>
              <a:rPr lang="en-US" sz="2000">
                <a:solidFill>
                  <a:srgbClr val="868686"/>
                </a:solidFill>
              </a:rPr>
              <a:t>Most Common parallelism framework today in the PyData and SciPy community </a:t>
            </a:r>
            <a:endParaRPr/>
          </a:p>
        </p:txBody>
      </p:sp>
      <p:pic>
        <p:nvPicPr>
          <p:cNvPr id="789" name="Google Shape;789;p35"/>
          <p:cNvPicPr preferRelativeResize="0"/>
          <p:nvPr/>
        </p:nvPicPr>
        <p:blipFill rotWithShape="1">
          <a:blip r:embed="rId3">
            <a:alphaModFix/>
          </a:blip>
          <a:srcRect/>
          <a:stretch/>
        </p:blipFill>
        <p:spPr>
          <a:xfrm>
            <a:off x="11628120" y="4783690"/>
            <a:ext cx="4783374" cy="193370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36"/>
          <p:cNvSpPr txBox="1">
            <a:spLocks noGrp="1"/>
          </p:cNvSpPr>
          <p:nvPr>
            <p:ph type="body" idx="1"/>
          </p:nvPr>
        </p:nvSpPr>
        <p:spPr>
          <a:xfrm>
            <a:off x="861250" y="3505059"/>
            <a:ext cx="10214027" cy="6198208"/>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TCP sockets are slow!</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UCX provides uniform access to transports (TCP, InfiniBand, </a:t>
            </a:r>
            <a:br>
              <a:rPr lang="en-US"/>
            </a:br>
            <a:r>
              <a:rPr lang="en-US"/>
              <a:t>shared memory, NVLink)</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Alpha Python bindings for UCX (ucx-py)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Will provide best communication performance, to Dask </a:t>
            </a:r>
            <a:br>
              <a:rPr lang="en-US"/>
            </a:br>
            <a:r>
              <a:rPr lang="en-US"/>
              <a:t>based on available hardware on nodes/cluster</a:t>
            </a:r>
            <a:endParaRPr/>
          </a:p>
        </p:txBody>
      </p:sp>
      <p:sp>
        <p:nvSpPr>
          <p:cNvPr id="796" name="Google Shape;796;p3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OpenUCX?</a:t>
            </a:r>
            <a:endParaRPr/>
          </a:p>
        </p:txBody>
      </p:sp>
      <p:sp>
        <p:nvSpPr>
          <p:cNvPr id="797" name="Google Shape;797;p3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798" name="Google Shape;798;p36"/>
          <p:cNvGrpSpPr/>
          <p:nvPr/>
        </p:nvGrpSpPr>
        <p:grpSpPr>
          <a:xfrm>
            <a:off x="1223838" y="7110553"/>
            <a:ext cx="7479292" cy="1245972"/>
            <a:chOff x="9925878" y="2310106"/>
            <a:chExt cx="7063900" cy="2358730"/>
          </a:xfrm>
        </p:grpSpPr>
        <p:sp>
          <p:nvSpPr>
            <p:cNvPr id="799" name="Google Shape;799;p36"/>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800" name="Google Shape;800;p36"/>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801" name="Google Shape;801;p36"/>
          <p:cNvSpPr txBox="1"/>
          <p:nvPr/>
        </p:nvSpPr>
        <p:spPr>
          <a:xfrm>
            <a:off x="1404588" y="7248525"/>
            <a:ext cx="8947500" cy="11080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conda install -c conda-forge -c rapidsai \</a:t>
            </a:r>
            <a:endParaRPr sz="1600" b="0" i="0" u="none" strike="noStrike" cap="none">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  cudatoolkit=&lt;CUDA version&gt; ucx-proc=*=gpu ucx ucx-py </a:t>
            </a:r>
            <a:endParaRPr sz="1600" b="0" i="0" u="none" strike="noStrike" cap="none">
              <a:solidFill>
                <a:schemeClr val="accent4"/>
              </a:solidFill>
              <a:latin typeface="Courier New"/>
              <a:ea typeface="Courier New"/>
              <a:cs typeface="Courier New"/>
              <a:sym typeface="Courier New"/>
            </a:endParaRPr>
          </a:p>
        </p:txBody>
      </p:sp>
      <p:pic>
        <p:nvPicPr>
          <p:cNvPr id="802" name="Google Shape;802;p36"/>
          <p:cNvPicPr preferRelativeResize="0"/>
          <p:nvPr/>
        </p:nvPicPr>
        <p:blipFill rotWithShape="1">
          <a:blip r:embed="rId3">
            <a:alphaModFix/>
          </a:blip>
          <a:srcRect/>
          <a:stretch/>
        </p:blipFill>
        <p:spPr>
          <a:xfrm>
            <a:off x="13119727" y="4323038"/>
            <a:ext cx="2845827" cy="28550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p:nvPr/>
        </p:nvSpPr>
        <p:spPr>
          <a:xfrm>
            <a:off x="830585" y="2975208"/>
            <a:ext cx="8316000" cy="5539800"/>
          </a:xfrm>
          <a:prstGeom prst="rect">
            <a:avLst/>
          </a:prstGeom>
          <a:noFill/>
          <a:ln>
            <a:noFill/>
          </a:ln>
        </p:spPr>
        <p:txBody>
          <a:bodyPr spcFirstLastPara="1" wrap="square" lIns="137150" tIns="68550" rIns="137150" bIns="68550" anchor="t" anchorCtr="0">
            <a:noAutofit/>
          </a:bodyPr>
          <a:lstStyle/>
          <a:p>
            <a:pPr marL="283110" marR="0" lvl="0" indent="-308510" algn="l" rtl="0">
              <a:lnSpc>
                <a:spcPct val="90000"/>
              </a:lnSpc>
              <a:spcBef>
                <a:spcPts val="3000"/>
              </a:spcBef>
              <a:spcAft>
                <a:spcPts val="0"/>
              </a:spcAft>
              <a:buClr>
                <a:schemeClr val="lt2"/>
              </a:buClr>
              <a:buSzPts val="2320"/>
              <a:buFont typeface="Noto Sans Symbols"/>
              <a:buChar char="🞂"/>
            </a:pPr>
            <a:r>
              <a:rPr lang="en-US" sz="2800">
                <a:solidFill>
                  <a:srgbClr val="868686"/>
                </a:solidFill>
                <a:latin typeface="Trebuchet MS"/>
                <a:ea typeface="Trebuchet MS"/>
                <a:cs typeface="Trebuchet MS"/>
                <a:sym typeface="Trebuchet MS"/>
              </a:rPr>
              <a:t>Thousands of cores with up to ~20 TeraFlops of general purpose compute performance</a:t>
            </a:r>
            <a:endParaRPr sz="2800">
              <a:solidFill>
                <a:srgbClr val="868686"/>
              </a:solidFill>
              <a:latin typeface="Trebuchet MS"/>
              <a:ea typeface="Trebuchet MS"/>
              <a:cs typeface="Trebuchet MS"/>
              <a:sym typeface="Trebuchet MS"/>
            </a:endParaRPr>
          </a:p>
          <a:p>
            <a:pPr marL="283110" marR="0" lvl="0" indent="-308510" algn="l" rtl="0">
              <a:lnSpc>
                <a:spcPct val="90000"/>
              </a:lnSpc>
              <a:spcBef>
                <a:spcPts val="3000"/>
              </a:spcBef>
              <a:spcAft>
                <a:spcPts val="0"/>
              </a:spcAft>
              <a:buClr>
                <a:schemeClr val="lt2"/>
              </a:buClr>
              <a:buSzPts val="2320"/>
              <a:buFont typeface="Noto Sans Symbols"/>
              <a:buChar char="🞂"/>
            </a:pPr>
            <a:r>
              <a:rPr lang="en-US" sz="2800">
                <a:solidFill>
                  <a:srgbClr val="868686"/>
                </a:solidFill>
                <a:latin typeface="Trebuchet MS"/>
                <a:ea typeface="Trebuchet MS"/>
                <a:cs typeface="Trebuchet MS"/>
                <a:sym typeface="Trebuchet MS"/>
              </a:rPr>
              <a:t>Up to 1.5 TB/s of memory bandwidth</a:t>
            </a:r>
            <a:endParaRPr sz="2800">
              <a:solidFill>
                <a:srgbClr val="868686"/>
              </a:solidFill>
              <a:latin typeface="Trebuchet MS"/>
              <a:ea typeface="Trebuchet MS"/>
              <a:cs typeface="Trebuchet MS"/>
              <a:sym typeface="Trebuchet MS"/>
            </a:endParaRPr>
          </a:p>
          <a:p>
            <a:pPr marL="283110" marR="0" lvl="0" indent="-308510" algn="l" rtl="0">
              <a:lnSpc>
                <a:spcPct val="90000"/>
              </a:lnSpc>
              <a:spcBef>
                <a:spcPts val="3000"/>
              </a:spcBef>
              <a:spcAft>
                <a:spcPts val="0"/>
              </a:spcAft>
              <a:buClr>
                <a:schemeClr val="lt2"/>
              </a:buClr>
              <a:buSzPts val="2320"/>
              <a:buFont typeface="Noto Sans Symbols"/>
              <a:buChar char="🞂"/>
            </a:pPr>
            <a:r>
              <a:rPr lang="en-US" sz="2800">
                <a:solidFill>
                  <a:srgbClr val="868686"/>
                </a:solidFill>
                <a:latin typeface="Trebuchet MS"/>
                <a:ea typeface="Trebuchet MS"/>
                <a:cs typeface="Trebuchet MS"/>
                <a:sym typeface="Trebuchet MS"/>
              </a:rPr>
              <a:t>Hardware interconnects for up to 600 GB/s bidirectional GPU &lt;--&gt; GPU bandwidth</a:t>
            </a:r>
            <a:endParaRPr sz="2800">
              <a:solidFill>
                <a:srgbClr val="868686"/>
              </a:solidFill>
              <a:latin typeface="Trebuchet MS"/>
              <a:ea typeface="Trebuchet MS"/>
              <a:cs typeface="Trebuchet MS"/>
              <a:sym typeface="Trebuchet MS"/>
            </a:endParaRPr>
          </a:p>
          <a:p>
            <a:pPr marL="283110" marR="0" lvl="0" indent="-308510" algn="l" rtl="0">
              <a:lnSpc>
                <a:spcPct val="90000"/>
              </a:lnSpc>
              <a:spcBef>
                <a:spcPts val="3000"/>
              </a:spcBef>
              <a:spcAft>
                <a:spcPts val="0"/>
              </a:spcAft>
              <a:buClr>
                <a:schemeClr val="lt2"/>
              </a:buClr>
              <a:buSzPts val="2320"/>
              <a:buFont typeface="Noto Sans Symbols"/>
              <a:buChar char="🞂"/>
            </a:pPr>
            <a:r>
              <a:rPr lang="en-US" sz="2800">
                <a:solidFill>
                  <a:srgbClr val="868686"/>
                </a:solidFill>
                <a:latin typeface="Trebuchet MS"/>
                <a:ea typeface="Trebuchet MS"/>
                <a:cs typeface="Trebuchet MS"/>
                <a:sym typeface="Trebuchet MS"/>
              </a:rPr>
              <a:t>Can scale up to 16x GPUs in a single node</a:t>
            </a:r>
            <a:endParaRPr sz="3000">
              <a:solidFill>
                <a:schemeClr val="accent4"/>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r>
              <a:rPr lang="en-US" sz="2600" b="1">
                <a:solidFill>
                  <a:schemeClr val="lt2"/>
                </a:solidFill>
                <a:latin typeface="Trebuchet MS"/>
                <a:ea typeface="Trebuchet MS"/>
                <a:cs typeface="Trebuchet MS"/>
                <a:sym typeface="Trebuchet MS"/>
              </a:rPr>
              <a:t>Almost never run out of compute relative to memory bandwidth!</a:t>
            </a:r>
            <a:endParaRPr sz="2600" b="1">
              <a:solidFill>
                <a:schemeClr val="lt2"/>
              </a:solidFill>
              <a:latin typeface="Trebuchet MS"/>
              <a:ea typeface="Trebuchet MS"/>
              <a:cs typeface="Trebuchet MS"/>
              <a:sym typeface="Trebuchet MS"/>
            </a:endParaRPr>
          </a:p>
        </p:txBody>
      </p:sp>
      <p:sp>
        <p:nvSpPr>
          <p:cNvPr id="87" name="Google Shape;87;p1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GPUs?</a:t>
            </a:r>
            <a:endParaRPr/>
          </a:p>
        </p:txBody>
      </p:sp>
      <p:sp>
        <p:nvSpPr>
          <p:cNvPr id="88" name="Google Shape;88;p1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Numerous hardware advantages</a:t>
            </a:r>
            <a:endParaRPr/>
          </a:p>
        </p:txBody>
      </p:sp>
      <p:pic>
        <p:nvPicPr>
          <p:cNvPr id="89" name="Google Shape;89;p18"/>
          <p:cNvPicPr preferRelativeResize="0"/>
          <p:nvPr/>
        </p:nvPicPr>
        <p:blipFill>
          <a:blip r:embed="rId3">
            <a:alphaModFix/>
          </a:blip>
          <a:stretch>
            <a:fillRect/>
          </a:stretch>
        </p:blipFill>
        <p:spPr>
          <a:xfrm>
            <a:off x="9146575" y="3024100"/>
            <a:ext cx="8545075" cy="64088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37"/>
          <p:cNvSpPr txBox="1">
            <a:spLocks noGrp="1"/>
          </p:cNvSpPr>
          <p:nvPr>
            <p:ph type="body" idx="1"/>
          </p:nvPr>
        </p:nvSpPr>
        <p:spPr>
          <a:xfrm>
            <a:off x="10165125" y="3209859"/>
            <a:ext cx="75627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a:t>cuDF v0.14, UCX-PY 0.14</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Running on NVIDIA DGX-2:</a:t>
            </a:r>
            <a:endParaRPr/>
          </a:p>
          <a:p>
            <a:pPr marL="1240920" lvl="1" indent="-288401" algn="l" rtl="0">
              <a:lnSpc>
                <a:spcPct val="90000"/>
              </a:lnSpc>
              <a:spcBef>
                <a:spcPts val="3000"/>
              </a:spcBef>
              <a:spcAft>
                <a:spcPts val="0"/>
              </a:spcAft>
              <a:buSzPts val="1600"/>
              <a:buChar char="🞂"/>
            </a:pPr>
            <a:r>
              <a:rPr lang="en-US"/>
              <a:t>GPU: NVIDIA Tesla V100 32GB</a:t>
            </a:r>
            <a:endParaRPr/>
          </a:p>
          <a:p>
            <a:pPr marL="1240920" lvl="1" indent="-288401" algn="l" rtl="0">
              <a:lnSpc>
                <a:spcPct val="90000"/>
              </a:lnSpc>
              <a:spcBef>
                <a:spcPts val="3000"/>
              </a:spcBef>
              <a:spcAft>
                <a:spcPts val="0"/>
              </a:spcAft>
              <a:buSzPts val="1600"/>
              <a:buChar char="🞂"/>
            </a:pPr>
            <a:r>
              <a:rPr lang="en-US"/>
              <a:t>CPU: Intel(R) Xeon(R) CPU 8168 @ 2.70GHz</a:t>
            </a:r>
            <a:endParaRPr/>
          </a:p>
          <a:p>
            <a:pPr marL="283110" lvl="0" indent="-283110" algn="l" rtl="0">
              <a:lnSpc>
                <a:spcPct val="90000"/>
              </a:lnSpc>
              <a:spcBef>
                <a:spcPts val="5700"/>
              </a:spcBef>
              <a:spcAft>
                <a:spcPts val="0"/>
              </a:spcAft>
              <a:buSzPts val="1920"/>
              <a:buChar char="🞂"/>
            </a:pPr>
            <a:r>
              <a:rPr lang="en-US"/>
              <a:t>Benchmark Setup:</a:t>
            </a:r>
            <a:endParaRPr/>
          </a:p>
          <a:p>
            <a:pPr marL="1240920" lvl="1" indent="-288401" algn="l" rtl="0">
              <a:lnSpc>
                <a:spcPct val="90000"/>
              </a:lnSpc>
              <a:spcBef>
                <a:spcPts val="3000"/>
              </a:spcBef>
              <a:spcAft>
                <a:spcPts val="0"/>
              </a:spcAft>
              <a:buSzPts val="1600"/>
              <a:buChar char="🞂"/>
            </a:pPr>
            <a:r>
              <a:rPr lang="en-US"/>
              <a:t>DataFrames: Left/Right 1x int64 column key column, 1x int64 value columns</a:t>
            </a:r>
            <a:endParaRPr/>
          </a:p>
          <a:p>
            <a:pPr marL="1240920" lvl="1" indent="-288401" algn="l" rtl="0">
              <a:lnSpc>
                <a:spcPct val="90000"/>
              </a:lnSpc>
              <a:spcBef>
                <a:spcPts val="3000"/>
              </a:spcBef>
              <a:spcAft>
                <a:spcPts val="0"/>
              </a:spcAft>
              <a:buSzPts val="1600"/>
              <a:buChar char="🞂"/>
            </a:pPr>
            <a:r>
              <a:rPr lang="en-US"/>
              <a:t>Merge: Inner</a:t>
            </a:r>
            <a:endParaRPr/>
          </a:p>
          <a:p>
            <a:pPr marL="1240920" lvl="1" indent="-288401" algn="l" rtl="0">
              <a:lnSpc>
                <a:spcPct val="90000"/>
              </a:lnSpc>
              <a:spcBef>
                <a:spcPts val="3000"/>
              </a:spcBef>
              <a:spcAft>
                <a:spcPts val="0"/>
              </a:spcAft>
              <a:buSzPts val="1600"/>
              <a:buChar char="🞂"/>
            </a:pPr>
            <a:r>
              <a:rPr lang="en-US"/>
              <a:t>30% of matching data balanced across each partition</a:t>
            </a:r>
            <a:endParaRPr/>
          </a:p>
          <a:p>
            <a:pPr marL="283110" lvl="0" indent="-161190" algn="l" rtl="0">
              <a:lnSpc>
                <a:spcPct val="90000"/>
              </a:lnSpc>
              <a:spcBef>
                <a:spcPts val="3000"/>
              </a:spcBef>
              <a:spcAft>
                <a:spcPts val="0"/>
              </a:spcAft>
              <a:buClr>
                <a:schemeClr val="lt2"/>
              </a:buClr>
              <a:buSzPts val="1920"/>
              <a:buFont typeface="Noto Sans Symbols"/>
              <a:buNone/>
            </a:pPr>
            <a:endParaRPr/>
          </a:p>
          <a:p>
            <a:pPr marL="283110" lvl="0" indent="-161190" algn="l" rtl="0">
              <a:lnSpc>
                <a:spcPct val="90000"/>
              </a:lnSpc>
              <a:spcBef>
                <a:spcPts val="3000"/>
              </a:spcBef>
              <a:spcAft>
                <a:spcPts val="0"/>
              </a:spcAft>
              <a:buClr>
                <a:schemeClr val="lt2"/>
              </a:buClr>
              <a:buSzPts val="1920"/>
              <a:buFont typeface="Noto Sans Symbols"/>
              <a:buNone/>
            </a:pPr>
            <a:endParaRPr/>
          </a:p>
        </p:txBody>
      </p:sp>
      <p:pic>
        <p:nvPicPr>
          <p:cNvPr id="809" name="Google Shape;809;p37" descr="A screenshot of a cell phone&#10;&#10;Description generated with high confidence"/>
          <p:cNvPicPr preferRelativeResize="0"/>
          <p:nvPr/>
        </p:nvPicPr>
        <p:blipFill rotWithShape="1">
          <a:blip r:embed="rId3">
            <a:alphaModFix/>
          </a:blip>
          <a:srcRect/>
          <a:stretch/>
        </p:blipFill>
        <p:spPr>
          <a:xfrm>
            <a:off x="830583" y="2974935"/>
            <a:ext cx="8873067" cy="6668131"/>
          </a:xfrm>
          <a:prstGeom prst="rect">
            <a:avLst/>
          </a:prstGeom>
          <a:noFill/>
          <a:ln>
            <a:noFill/>
          </a:ln>
        </p:spPr>
      </p:pic>
      <p:sp>
        <p:nvSpPr>
          <p:cNvPr id="810" name="Google Shape;810;p3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Distributed cuDF Random Merge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38"/>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17" name="Google Shape;817;p38"/>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18" name="Google Shape;818;p38"/>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819" name="Google Shape;819;p38"/>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20" name="Google Shape;820;p38"/>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21" name="Google Shape;821;p38"/>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pic>
        <p:nvPicPr>
          <p:cNvPr id="822" name="Google Shape;822;p38"/>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23" name="Google Shape;823;p38"/>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24" name="Google Shape;824;p38"/>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25" name="Google Shape;825;p38"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26" name="Google Shape;826;p38"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27" name="Google Shape;827;p38"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cxnSp>
        <p:nvCxnSpPr>
          <p:cNvPr id="828" name="Google Shape;828;p38"/>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29" name="Google Shape;829;p38"/>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sp>
        <p:nvSpPr>
          <p:cNvPr id="830" name="Google Shape;830;p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Up with RAPIDS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39"/>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7" name="Google Shape;837;p39"/>
          <p:cNvSpPr/>
          <p:nvPr/>
        </p:nvSpPr>
        <p:spPr>
          <a:xfrm>
            <a:off x="9299837" y="2616264"/>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8" name="Google Shape;838;p39"/>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9" name="Google Shape;839;p39"/>
          <p:cNvSpPr/>
          <p:nvPr/>
        </p:nvSpPr>
        <p:spPr>
          <a:xfrm>
            <a:off x="9299837" y="5932126"/>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40" name="Google Shape;840;p39"/>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841" name="Google Shape;841;p39"/>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42" name="Google Shape;842;p39"/>
          <p:cNvSpPr/>
          <p:nvPr/>
        </p:nvSpPr>
        <p:spPr>
          <a:xfrm>
            <a:off x="9592607" y="3815978"/>
            <a:ext cx="6647789"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Multi-GPU</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On single Node (DGX)</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Or across a cluster</a:t>
            </a:r>
            <a:endParaRPr/>
          </a:p>
        </p:txBody>
      </p:sp>
      <p:sp>
        <p:nvSpPr>
          <p:cNvPr id="843" name="Google Shape;843;p39"/>
          <p:cNvSpPr/>
          <p:nvPr/>
        </p:nvSpPr>
        <p:spPr>
          <a:xfrm>
            <a:off x="9592607" y="2940538"/>
            <a:ext cx="6647789" cy="86793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 DASK </a:t>
            </a:r>
            <a:br>
              <a:rPr lang="en-US" sz="2800" b="1" i="0" u="none" strike="noStrike" cap="none">
                <a:solidFill>
                  <a:schemeClr val="lt2"/>
                </a:solidFill>
                <a:latin typeface="Trebuchet MS"/>
                <a:ea typeface="Trebuchet MS"/>
                <a:cs typeface="Trebuchet MS"/>
                <a:sym typeface="Trebuchet MS"/>
              </a:rPr>
            </a:br>
            <a:r>
              <a:rPr lang="en-US" sz="2800" b="1" i="0" u="none" strike="noStrike" cap="none">
                <a:solidFill>
                  <a:schemeClr val="lt2"/>
                </a:solidFill>
                <a:latin typeface="Trebuchet MS"/>
                <a:ea typeface="Trebuchet MS"/>
                <a:cs typeface="Trebuchet MS"/>
                <a:sym typeface="Trebuchet MS"/>
              </a:rPr>
              <a:t>WITH OPENUCX</a:t>
            </a:r>
            <a:endParaRPr sz="2800" b="1" i="0" u="none" strike="noStrike" cap="none">
              <a:solidFill>
                <a:schemeClr val="lt2"/>
              </a:solidFill>
              <a:latin typeface="Trebuchet MS"/>
              <a:ea typeface="Trebuchet MS"/>
              <a:cs typeface="Trebuchet MS"/>
              <a:sym typeface="Trebuchet MS"/>
            </a:endParaRPr>
          </a:p>
        </p:txBody>
      </p:sp>
      <p:sp>
        <p:nvSpPr>
          <p:cNvPr id="844" name="Google Shape;844;p39"/>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45" name="Google Shape;845;p39"/>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sp>
        <p:nvSpPr>
          <p:cNvPr id="846" name="Google Shape;846;p39"/>
          <p:cNvSpPr/>
          <p:nvPr/>
        </p:nvSpPr>
        <p:spPr>
          <a:xfrm>
            <a:off x="9592607" y="679473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Multi-core and distributed PyData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Dask Array</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Dask DataFrame</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Dask-ML</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 -&gt; Dask Futures</a:t>
            </a:r>
            <a:endParaRPr/>
          </a:p>
        </p:txBody>
      </p:sp>
      <p:sp>
        <p:nvSpPr>
          <p:cNvPr id="847" name="Google Shape;847;p39"/>
          <p:cNvSpPr/>
          <p:nvPr/>
        </p:nvSpPr>
        <p:spPr>
          <a:xfrm>
            <a:off x="9592607"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DASK</a:t>
            </a:r>
            <a:endParaRPr sz="2800" b="1" i="0" u="none" strike="noStrike" cap="none">
              <a:solidFill>
                <a:schemeClr val="lt2"/>
              </a:solidFill>
              <a:latin typeface="Trebuchet MS"/>
              <a:ea typeface="Trebuchet MS"/>
              <a:cs typeface="Trebuchet MS"/>
              <a:sym typeface="Trebuchet MS"/>
            </a:endParaRPr>
          </a:p>
        </p:txBody>
      </p:sp>
      <p:pic>
        <p:nvPicPr>
          <p:cNvPr id="848" name="Google Shape;848;p39"/>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49" name="Google Shape;849;p39"/>
          <p:cNvPicPr preferRelativeResize="0"/>
          <p:nvPr/>
        </p:nvPicPr>
        <p:blipFill rotWithShape="1">
          <a:blip r:embed="rId3">
            <a:alphaModFix/>
          </a:blip>
          <a:srcRect/>
          <a:stretch/>
        </p:blipFill>
        <p:spPr>
          <a:xfrm>
            <a:off x="14062852" y="2823059"/>
            <a:ext cx="2192934" cy="833500"/>
          </a:xfrm>
          <a:prstGeom prst="rect">
            <a:avLst/>
          </a:prstGeom>
          <a:noFill/>
          <a:ln>
            <a:noFill/>
          </a:ln>
        </p:spPr>
      </p:pic>
      <p:pic>
        <p:nvPicPr>
          <p:cNvPr id="850" name="Google Shape;850;p39"/>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51" name="Google Shape;851;p39"/>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52" name="Google Shape;852;p39"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53" name="Google Shape;853;p39"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54" name="Google Shape;854;p39"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pic>
        <p:nvPicPr>
          <p:cNvPr id="855" name="Google Shape;855;p39"/>
          <p:cNvPicPr preferRelativeResize="0"/>
          <p:nvPr/>
        </p:nvPicPr>
        <p:blipFill rotWithShape="1">
          <a:blip r:embed="rId9">
            <a:alphaModFix/>
          </a:blip>
          <a:srcRect/>
          <a:stretch/>
        </p:blipFill>
        <p:spPr>
          <a:xfrm>
            <a:off x="14756339" y="3710497"/>
            <a:ext cx="805959" cy="808558"/>
          </a:xfrm>
          <a:prstGeom prst="rect">
            <a:avLst/>
          </a:prstGeom>
          <a:noFill/>
          <a:ln>
            <a:noFill/>
          </a:ln>
        </p:spPr>
      </p:pic>
      <p:pic>
        <p:nvPicPr>
          <p:cNvPr id="856" name="Google Shape;856;p39"/>
          <p:cNvPicPr preferRelativeResize="0"/>
          <p:nvPr/>
        </p:nvPicPr>
        <p:blipFill rotWithShape="1">
          <a:blip r:embed="rId10">
            <a:alphaModFix/>
          </a:blip>
          <a:srcRect/>
          <a:stretch/>
        </p:blipFill>
        <p:spPr>
          <a:xfrm>
            <a:off x="14278052" y="4731128"/>
            <a:ext cx="1619548" cy="654710"/>
          </a:xfrm>
          <a:prstGeom prst="rect">
            <a:avLst/>
          </a:prstGeom>
          <a:noFill/>
          <a:ln>
            <a:noFill/>
          </a:ln>
        </p:spPr>
      </p:pic>
      <p:pic>
        <p:nvPicPr>
          <p:cNvPr id="857" name="Google Shape;857;p39"/>
          <p:cNvPicPr preferRelativeResize="0"/>
          <p:nvPr/>
        </p:nvPicPr>
        <p:blipFill rotWithShape="1">
          <a:blip r:embed="rId10">
            <a:alphaModFix/>
          </a:blip>
          <a:srcRect/>
          <a:stretch/>
        </p:blipFill>
        <p:spPr>
          <a:xfrm>
            <a:off x="14278052" y="7161123"/>
            <a:ext cx="1619548" cy="654710"/>
          </a:xfrm>
          <a:prstGeom prst="rect">
            <a:avLst/>
          </a:prstGeom>
          <a:noFill/>
          <a:ln>
            <a:noFill/>
          </a:ln>
        </p:spPr>
      </p:pic>
      <p:cxnSp>
        <p:nvCxnSpPr>
          <p:cNvPr id="858" name="Google Shape;858;p39"/>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59" name="Google Shape;859;p39"/>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cxnSp>
        <p:nvCxnSpPr>
          <p:cNvPr id="860" name="Google Shape;860;p39"/>
          <p:cNvCxnSpPr/>
          <p:nvPr/>
        </p:nvCxnSpPr>
        <p:spPr>
          <a:xfrm>
            <a:off x="1475314" y="9108590"/>
            <a:ext cx="15337372" cy="0"/>
          </a:xfrm>
          <a:prstGeom prst="straightConnector1">
            <a:avLst/>
          </a:prstGeom>
          <a:noFill/>
          <a:ln w="9525" cap="flat" cmpd="sng">
            <a:solidFill>
              <a:srgbClr val="595959"/>
            </a:solidFill>
            <a:prstDash val="solid"/>
            <a:round/>
            <a:headEnd type="none" w="sm" len="sm"/>
            <a:tailEnd type="triangle" w="lg" len="lg"/>
          </a:ln>
        </p:spPr>
      </p:cxnSp>
      <p:sp>
        <p:nvSpPr>
          <p:cNvPr id="861" name="Google Shape;861;p39"/>
          <p:cNvSpPr txBox="1"/>
          <p:nvPr/>
        </p:nvSpPr>
        <p:spPr>
          <a:xfrm>
            <a:off x="6263175" y="9065506"/>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a:p>
        </p:txBody>
      </p:sp>
      <p:sp>
        <p:nvSpPr>
          <p:cNvPr id="862" name="Google Shape;862;p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Out with RAPIDS + Dask with OpenUCX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cuDF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cxnSp>
        <p:nvCxnSpPr>
          <p:cNvPr id="873" name="Google Shape;873;p4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874" name="Google Shape;874;p4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875" name="Google Shape;875;p4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876" name="Google Shape;876;p4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877" name="Google Shape;877;p4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78" name="Google Shape;878;p4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79" name="Google Shape;879;p4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880" name="Google Shape;880;p4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81" name="Google Shape;881;p4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882" name="Google Shape;882;p4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883" name="Google Shape;883;p4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884" name="Google Shape;884;p4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885" name="Google Shape;885;p4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86" name="Google Shape;886;p4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87" name="Google Shape;887;p4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88" name="Google Shape;888;p4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889" name="Google Shape;889;p4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890" name="Google Shape;890;p4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91" name="Google Shape;891;p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892" name="Google Shape;892;p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Data Wrangling and Feature Engineering</a:t>
            </a:r>
            <a:endParaRPr/>
          </a:p>
        </p:txBody>
      </p:sp>
      <p:sp>
        <p:nvSpPr>
          <p:cNvPr id="893" name="Google Shape;893;p41"/>
          <p:cNvSpPr/>
          <p:nvPr/>
        </p:nvSpPr>
        <p:spPr>
          <a:xfrm>
            <a:off x="1391531" y="2855128"/>
            <a:ext cx="150297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894" name="Google Shape;894;p4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42"/>
          <p:cNvPicPr preferRelativeResize="0"/>
          <p:nvPr/>
        </p:nvPicPr>
        <p:blipFill rotWithShape="1">
          <a:blip r:embed="rId3">
            <a:alphaModFix/>
          </a:blip>
          <a:srcRect/>
          <a:stretch/>
        </p:blipFill>
        <p:spPr>
          <a:xfrm>
            <a:off x="677334" y="3306517"/>
            <a:ext cx="16933333" cy="5555173"/>
          </a:xfrm>
          <a:prstGeom prst="rect">
            <a:avLst/>
          </a:prstGeom>
          <a:noFill/>
          <a:ln>
            <a:noFill/>
          </a:ln>
        </p:spPr>
      </p:pic>
      <p:sp>
        <p:nvSpPr>
          <p:cNvPr id="901" name="Google Shape;901;p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GPU-Accelerated ETL</a:t>
            </a:r>
            <a:endParaRPr/>
          </a:p>
        </p:txBody>
      </p:sp>
      <p:sp>
        <p:nvSpPr>
          <p:cNvPr id="902" name="Google Shape;902;p4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marL="0" lvl="0" indent="0" algn="ctr" rtl="0">
              <a:lnSpc>
                <a:spcPct val="90000"/>
              </a:lnSpc>
              <a:spcBef>
                <a:spcPts val="3000"/>
              </a:spcBef>
              <a:spcAft>
                <a:spcPts val="0"/>
              </a:spcAft>
              <a:buSzPts val="3000"/>
              <a:buFont typeface="Trebuchet M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43"/>
          <p:cNvSpPr txBox="1"/>
          <p:nvPr/>
        </p:nvSpPr>
        <p:spPr>
          <a:xfrm>
            <a:off x="11103228" y="3568700"/>
            <a:ext cx="2691122" cy="154701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Pandas</a:t>
            </a:r>
            <a:endParaRPr sz="2400" b="0" i="0" u="none" strike="noStrike" cap="none">
              <a:solidFill>
                <a:srgbClr val="4D4D4D"/>
              </a:solidFill>
              <a:latin typeface="Trebuchet MS"/>
              <a:ea typeface="Trebuchet MS"/>
              <a:cs typeface="Trebuchet MS"/>
              <a:sym typeface="Trebuchet MS"/>
            </a:endParaRPr>
          </a:p>
        </p:txBody>
      </p:sp>
      <p:sp>
        <p:nvSpPr>
          <p:cNvPr id="908" name="Google Shape;908;p43"/>
          <p:cNvSpPr txBox="1"/>
          <p:nvPr/>
        </p:nvSpPr>
        <p:spPr>
          <a:xfrm>
            <a:off x="11101067" y="6648682"/>
            <a:ext cx="2688336" cy="154703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Cub</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Jitify</a:t>
            </a:r>
            <a:endParaRPr sz="2400" b="0" i="0" u="none" strike="noStrike" cap="none">
              <a:solidFill>
                <a:srgbClr val="4D4D4D"/>
              </a:solidFill>
              <a:latin typeface="Trebuchet MS"/>
              <a:ea typeface="Trebuchet MS"/>
              <a:cs typeface="Trebuchet MS"/>
              <a:sym typeface="Trebuchet MS"/>
            </a:endParaRPr>
          </a:p>
        </p:txBody>
      </p:sp>
      <p:sp>
        <p:nvSpPr>
          <p:cNvPr id="909" name="Google Shape;909;p43"/>
          <p:cNvSpPr/>
          <p:nvPr/>
        </p:nvSpPr>
        <p:spPr>
          <a:xfrm>
            <a:off x="4531976" y="3568700"/>
            <a:ext cx="3746950"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910" name="Google Shape;910;p43"/>
          <p:cNvSpPr/>
          <p:nvPr/>
        </p:nvSpPr>
        <p:spPr>
          <a:xfrm>
            <a:off x="4531976" y="4595361"/>
            <a:ext cx="3746950" cy="860500"/>
          </a:xfrm>
          <a:prstGeom prst="rect">
            <a:avLst/>
          </a:prstGeom>
          <a:solidFill>
            <a:srgbClr val="229FA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911" name="Google Shape;911;p43"/>
          <p:cNvSpPr/>
          <p:nvPr/>
        </p:nvSpPr>
        <p:spPr>
          <a:xfrm>
            <a:off x="4531976" y="5622022"/>
            <a:ext cx="3746950" cy="860500"/>
          </a:xfrm>
          <a:prstGeom prst="rect">
            <a:avLst/>
          </a:prstGeom>
          <a:solidFill>
            <a:srgbClr val="7400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 </a:t>
            </a:r>
            <a:endParaRPr sz="2400" b="0" i="0" u="none" strike="noStrike" cap="none">
              <a:solidFill>
                <a:srgbClr val="FFFFFF"/>
              </a:solidFill>
              <a:latin typeface="Trebuchet MS"/>
              <a:ea typeface="Trebuchet MS"/>
              <a:cs typeface="Trebuchet MS"/>
              <a:sym typeface="Trebuchet MS"/>
            </a:endParaRPr>
          </a:p>
        </p:txBody>
      </p:sp>
      <p:sp>
        <p:nvSpPr>
          <p:cNvPr id="912" name="Google Shape;912;p43"/>
          <p:cNvSpPr/>
          <p:nvPr/>
        </p:nvSpPr>
        <p:spPr>
          <a:xfrm>
            <a:off x="4531749" y="6648682"/>
            <a:ext cx="3746950" cy="860500"/>
          </a:xfrm>
          <a:prstGeom prst="rect">
            <a:avLst/>
          </a:prstGeom>
          <a:solidFill>
            <a:srgbClr val="878787"/>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913" name="Google Shape;913;p43"/>
          <p:cNvSpPr/>
          <p:nvPr/>
        </p:nvSpPr>
        <p:spPr>
          <a:xfrm>
            <a:off x="4531913" y="7675342"/>
            <a:ext cx="3746950"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cxnSp>
        <p:nvCxnSpPr>
          <p:cNvPr id="914" name="Google Shape;914;p43"/>
          <p:cNvCxnSpPr/>
          <p:nvPr/>
        </p:nvCxnSpPr>
        <p:spPr>
          <a:xfrm>
            <a:off x="8631011" y="3996040"/>
            <a:ext cx="2152650" cy="0"/>
          </a:xfrm>
          <a:prstGeom prst="straightConnector1">
            <a:avLst/>
          </a:prstGeom>
          <a:noFill/>
          <a:ln w="31750" cap="flat" cmpd="sng">
            <a:solidFill>
              <a:schemeClr val="accent4"/>
            </a:solidFill>
            <a:prstDash val="solid"/>
            <a:round/>
            <a:headEnd type="none" w="sm" len="sm"/>
            <a:tailEnd type="triangle" w="med" len="med"/>
          </a:ln>
        </p:spPr>
      </p:cxnSp>
      <p:cxnSp>
        <p:nvCxnSpPr>
          <p:cNvPr id="915" name="Google Shape;915;p43"/>
          <p:cNvCxnSpPr/>
          <p:nvPr/>
        </p:nvCxnSpPr>
        <p:spPr>
          <a:xfrm>
            <a:off x="8631011" y="7072843"/>
            <a:ext cx="2152650" cy="0"/>
          </a:xfrm>
          <a:prstGeom prst="straightConnector1">
            <a:avLst/>
          </a:prstGeom>
          <a:noFill/>
          <a:ln w="31750" cap="flat" cmpd="sng">
            <a:solidFill>
              <a:schemeClr val="accent4"/>
            </a:solidFill>
            <a:prstDash val="solid"/>
            <a:round/>
            <a:headEnd type="none" w="sm" len="sm"/>
            <a:tailEnd type="triangle" w="med" len="med"/>
          </a:ln>
        </p:spPr>
      </p:cxnSp>
      <p:sp>
        <p:nvSpPr>
          <p:cNvPr id="916" name="Google Shape;916;p4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pic>
        <p:nvPicPr>
          <p:cNvPr id="922" name="Google Shape;922;p44"/>
          <p:cNvPicPr preferRelativeResize="0"/>
          <p:nvPr/>
        </p:nvPicPr>
        <p:blipFill rotWithShape="1">
          <a:blip r:embed="rId3">
            <a:alphaModFix/>
          </a:blip>
          <a:srcRect/>
          <a:stretch/>
        </p:blipFill>
        <p:spPr>
          <a:xfrm>
            <a:off x="14790731" y="6226657"/>
            <a:ext cx="1164888" cy="807808"/>
          </a:xfrm>
          <a:prstGeom prst="rect">
            <a:avLst/>
          </a:prstGeom>
          <a:noFill/>
          <a:ln>
            <a:noFill/>
          </a:ln>
        </p:spPr>
      </p:pic>
      <p:pic>
        <p:nvPicPr>
          <p:cNvPr id="923" name="Google Shape;923;p44"/>
          <p:cNvPicPr preferRelativeResize="0"/>
          <p:nvPr/>
        </p:nvPicPr>
        <p:blipFill rotWithShape="1">
          <a:blip r:embed="rId4">
            <a:alphaModFix/>
          </a:blip>
          <a:srcRect/>
          <a:stretch/>
        </p:blipFill>
        <p:spPr>
          <a:xfrm>
            <a:off x="13437705" y="6264869"/>
            <a:ext cx="650594" cy="731378"/>
          </a:xfrm>
          <a:prstGeom prst="rect">
            <a:avLst/>
          </a:prstGeom>
          <a:noFill/>
          <a:ln>
            <a:noFill/>
          </a:ln>
        </p:spPr>
      </p:pic>
      <p:sp>
        <p:nvSpPr>
          <p:cNvPr id="924" name="Google Shape;924;p4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25" name="Google Shape;925;p44"/>
          <p:cNvSpPr txBox="1">
            <a:spLocks noGrp="1"/>
          </p:cNvSpPr>
          <p:nvPr>
            <p:ph type="body" idx="1"/>
          </p:nvPr>
        </p:nvSpPr>
        <p:spPr>
          <a:xfrm>
            <a:off x="861250" y="3505059"/>
            <a:ext cx="79218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dirty="0">
                <a:solidFill>
                  <a:schemeClr val="lt2"/>
                </a:solidFill>
              </a:rPr>
              <a:t>CUDA C++ LIBRARY</a:t>
            </a:r>
            <a:endParaRPr dirty="0"/>
          </a:p>
          <a:p>
            <a:pPr marL="283110" lvl="0" indent="-283110" algn="l" rtl="0">
              <a:lnSpc>
                <a:spcPct val="90000"/>
              </a:lnSpc>
              <a:spcBef>
                <a:spcPts val="3000"/>
              </a:spcBef>
              <a:spcAft>
                <a:spcPts val="0"/>
              </a:spcAft>
              <a:buSzPts val="1920"/>
              <a:buChar char="🞂"/>
            </a:pPr>
            <a:r>
              <a:rPr lang="en-US" dirty="0"/>
              <a:t>Table (</a:t>
            </a:r>
            <a:r>
              <a:rPr lang="en-US" dirty="0" err="1"/>
              <a:t>dataframe</a:t>
            </a:r>
            <a:r>
              <a:rPr lang="en-US" dirty="0"/>
              <a:t>) and column types and algorithms</a:t>
            </a:r>
            <a:endParaRPr dirty="0"/>
          </a:p>
          <a:p>
            <a:pPr marL="283110" lvl="0" indent="-283110" algn="l" rtl="0">
              <a:lnSpc>
                <a:spcPct val="90000"/>
              </a:lnSpc>
              <a:spcBef>
                <a:spcPts val="3000"/>
              </a:spcBef>
              <a:spcAft>
                <a:spcPts val="0"/>
              </a:spcAft>
              <a:buSzPts val="1920"/>
              <a:buChar char="🞂"/>
            </a:pPr>
            <a:r>
              <a:rPr lang="en-US" dirty="0"/>
              <a:t>CUDA kernels for sorting, join, </a:t>
            </a:r>
            <a:r>
              <a:rPr lang="en-US" dirty="0" err="1"/>
              <a:t>groupby</a:t>
            </a:r>
            <a:r>
              <a:rPr lang="en-US" dirty="0"/>
              <a:t>, reductions, partitioning, elementwise operations, etc.</a:t>
            </a:r>
            <a:endParaRPr dirty="0"/>
          </a:p>
          <a:p>
            <a:pPr marL="283110" lvl="0" indent="-283110" algn="l" rtl="0">
              <a:lnSpc>
                <a:spcPct val="90000"/>
              </a:lnSpc>
              <a:spcBef>
                <a:spcPts val="3000"/>
              </a:spcBef>
              <a:spcAft>
                <a:spcPts val="0"/>
              </a:spcAft>
              <a:buSzPts val="1920"/>
              <a:buChar char="🞂"/>
            </a:pPr>
            <a:r>
              <a:rPr lang="en-US" dirty="0"/>
              <a:t>Optimized GPU implementations for strings, timestamps, numeric types (more coming)</a:t>
            </a:r>
            <a:endParaRPr dirty="0"/>
          </a:p>
          <a:p>
            <a:pPr marL="283110" lvl="0" indent="-283110" algn="l" rtl="0">
              <a:lnSpc>
                <a:spcPct val="90000"/>
              </a:lnSpc>
              <a:spcBef>
                <a:spcPts val="3000"/>
              </a:spcBef>
              <a:spcAft>
                <a:spcPts val="0"/>
              </a:spcAft>
              <a:buSzPts val="1920"/>
              <a:buChar char="🞂"/>
            </a:pPr>
            <a:r>
              <a:rPr lang="en-US" dirty="0"/>
              <a:t>Primitives for scalable distributed ETL</a:t>
            </a:r>
            <a:endParaRPr dirty="0"/>
          </a:p>
        </p:txBody>
      </p:sp>
      <p:sp>
        <p:nvSpPr>
          <p:cNvPr id="926" name="Google Shape;926;p4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libcuDF is…</a:t>
            </a:r>
            <a:endParaRPr/>
          </a:p>
          <a:p>
            <a:pPr marL="0" lvl="0" indent="0" algn="ctr" rtl="0">
              <a:lnSpc>
                <a:spcPct val="90000"/>
              </a:lnSpc>
              <a:spcBef>
                <a:spcPts val="3000"/>
              </a:spcBef>
              <a:spcAft>
                <a:spcPts val="0"/>
              </a:spcAft>
              <a:buSzPts val="3000"/>
              <a:buFont typeface="Trebuchet MS"/>
              <a:buNone/>
            </a:pPr>
            <a:endParaRPr/>
          </a:p>
        </p:txBody>
      </p:sp>
      <p:pic>
        <p:nvPicPr>
          <p:cNvPr id="927" name="Google Shape;927;p44"/>
          <p:cNvPicPr preferRelativeResize="0"/>
          <p:nvPr/>
        </p:nvPicPr>
        <p:blipFill rotWithShape="1">
          <a:blip r:embed="rId5">
            <a:alphaModFix/>
          </a:blip>
          <a:srcRect/>
          <a:stretch/>
        </p:blipFill>
        <p:spPr>
          <a:xfrm>
            <a:off x="10638499" y="6269361"/>
            <a:ext cx="2096772" cy="722394"/>
          </a:xfrm>
          <a:prstGeom prst="rect">
            <a:avLst/>
          </a:prstGeom>
          <a:noFill/>
          <a:ln>
            <a:noFill/>
          </a:ln>
        </p:spPr>
      </p:pic>
      <p:grpSp>
        <p:nvGrpSpPr>
          <p:cNvPr id="928" name="Google Shape;928;p44"/>
          <p:cNvGrpSpPr/>
          <p:nvPr/>
        </p:nvGrpSpPr>
        <p:grpSpPr>
          <a:xfrm>
            <a:off x="9925878" y="3635833"/>
            <a:ext cx="7063800" cy="2358600"/>
            <a:chOff x="9925878" y="2310106"/>
            <a:chExt cx="7063800" cy="2358600"/>
          </a:xfrm>
        </p:grpSpPr>
        <p:sp>
          <p:nvSpPr>
            <p:cNvPr id="929" name="Google Shape;929;p44"/>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930" name="Google Shape;930;p44"/>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4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37" name="Google Shape;937;p45"/>
          <p:cNvSpPr txBox="1">
            <a:spLocks noGrp="1"/>
          </p:cNvSpPr>
          <p:nvPr>
            <p:ph type="body" idx="1"/>
          </p:nvPr>
        </p:nvSpPr>
        <p:spPr>
          <a:xfrm>
            <a:off x="861250" y="3505059"/>
            <a:ext cx="693521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PYTHON LIBRARY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938" name="Google Shape;938;p4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a:t>
            </a:r>
            <a:endParaRPr/>
          </a:p>
        </p:txBody>
      </p:sp>
      <p:grpSp>
        <p:nvGrpSpPr>
          <p:cNvPr id="939" name="Google Shape;939;p45"/>
          <p:cNvGrpSpPr/>
          <p:nvPr/>
        </p:nvGrpSpPr>
        <p:grpSpPr>
          <a:xfrm>
            <a:off x="8423624" y="3135086"/>
            <a:ext cx="8908411" cy="5721192"/>
            <a:chOff x="9231087" y="3310758"/>
            <a:chExt cx="8100949" cy="5202620"/>
          </a:xfrm>
        </p:grpSpPr>
        <p:grpSp>
          <p:nvGrpSpPr>
            <p:cNvPr id="940" name="Google Shape;940;p45"/>
            <p:cNvGrpSpPr/>
            <p:nvPr/>
          </p:nvGrpSpPr>
          <p:grpSpPr>
            <a:xfrm>
              <a:off x="9231087" y="3310758"/>
              <a:ext cx="8095379" cy="5202620"/>
              <a:chOff x="225423" y="1708925"/>
              <a:chExt cx="5514416" cy="3543924"/>
            </a:xfrm>
          </p:grpSpPr>
          <p:pic>
            <p:nvPicPr>
              <p:cNvPr id="941" name="Google Shape;941;p45"/>
              <p:cNvPicPr preferRelativeResize="0"/>
              <p:nvPr/>
            </p:nvPicPr>
            <p:blipFill rotWithShape="1">
              <a:blip r:embed="rId3">
                <a:alphaModFix/>
              </a:blip>
              <a:srcRect l="1291" r="1207" b="44610"/>
              <a:stretch/>
            </p:blipFill>
            <p:spPr>
              <a:xfrm>
                <a:off x="225423" y="1708925"/>
                <a:ext cx="5514416" cy="2298186"/>
              </a:xfrm>
              <a:prstGeom prst="rect">
                <a:avLst/>
              </a:prstGeom>
              <a:noFill/>
              <a:ln>
                <a:noFill/>
              </a:ln>
            </p:spPr>
          </p:pic>
          <p:pic>
            <p:nvPicPr>
              <p:cNvPr id="942" name="Google Shape;942;p45"/>
              <p:cNvPicPr preferRelativeResize="0"/>
              <p:nvPr/>
            </p:nvPicPr>
            <p:blipFill rotWithShape="1">
              <a:blip r:embed="rId3">
                <a:alphaModFix/>
              </a:blip>
              <a:srcRect l="1291" t="69976" r="1207"/>
              <a:stretch/>
            </p:blipFill>
            <p:spPr>
              <a:xfrm>
                <a:off x="225423" y="4007098"/>
                <a:ext cx="5514416" cy="1245751"/>
              </a:xfrm>
              <a:prstGeom prst="rect">
                <a:avLst/>
              </a:prstGeom>
              <a:noFill/>
              <a:ln>
                <a:noFill/>
              </a:ln>
            </p:spPr>
          </p:pic>
        </p:grpSp>
        <p:cxnSp>
          <p:nvCxnSpPr>
            <p:cNvPr id="943" name="Google Shape;943;p45"/>
            <p:cNvCxnSpPr/>
            <p:nvPr/>
          </p:nvCxnSpPr>
          <p:spPr>
            <a:xfrm>
              <a:off x="9862457" y="33400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44" name="Google Shape;944;p45"/>
            <p:cNvCxnSpPr/>
            <p:nvPr/>
          </p:nvCxnSpPr>
          <p:spPr>
            <a:xfrm>
              <a:off x="9862457" y="38734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45" name="Google Shape;945;p45"/>
            <p:cNvCxnSpPr/>
            <p:nvPr/>
          </p:nvCxnSpPr>
          <p:spPr>
            <a:xfrm>
              <a:off x="9862457" y="6758170"/>
              <a:ext cx="7469579" cy="0"/>
            </a:xfrm>
            <a:prstGeom prst="straightConnector1">
              <a:avLst/>
            </a:prstGeom>
            <a:noFill/>
            <a:ln w="31750" cap="flat" cmpd="sng">
              <a:solidFill>
                <a:schemeClr val="lt2"/>
              </a:solidFill>
              <a:prstDash val="solid"/>
              <a:round/>
              <a:headEnd type="none" w="sm" len="sm"/>
              <a:tailEnd type="none" w="sm" len="sm"/>
            </a:ln>
          </p:spPr>
        </p:cxnSp>
        <p:cxnSp>
          <p:nvCxnSpPr>
            <p:cNvPr id="946" name="Google Shape;946;p45"/>
            <p:cNvCxnSpPr/>
            <p:nvPr/>
          </p:nvCxnSpPr>
          <p:spPr>
            <a:xfrm>
              <a:off x="9862457" y="7433084"/>
              <a:ext cx="746957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cxnSp>
        <p:nvCxnSpPr>
          <p:cNvPr id="952" name="Google Shape;952;p46"/>
          <p:cNvCxnSpPr/>
          <p:nvPr/>
        </p:nvCxnSpPr>
        <p:spPr>
          <a:xfrm>
            <a:off x="10364992" y="5634600"/>
            <a:ext cx="6467700" cy="0"/>
          </a:xfrm>
          <a:prstGeom prst="straightConnector1">
            <a:avLst/>
          </a:prstGeom>
          <a:noFill/>
          <a:ln w="12700" cap="flat" cmpd="sng">
            <a:solidFill>
              <a:srgbClr val="B3B3B3"/>
            </a:solidFill>
            <a:prstDash val="solid"/>
            <a:round/>
            <a:headEnd type="none" w="sm" len="sm"/>
            <a:tailEnd type="none" w="sm" len="sm"/>
          </a:ln>
        </p:spPr>
      </p:cxnSp>
      <p:sp>
        <p:nvSpPr>
          <p:cNvPr id="953" name="Google Shape;953;p46"/>
          <p:cNvSpPr txBox="1">
            <a:spLocks noGrp="1"/>
          </p:cNvSpPr>
          <p:nvPr>
            <p:ph type="title"/>
          </p:nvPr>
        </p:nvSpPr>
        <p:spPr>
          <a:xfrm>
            <a:off x="830580" y="1229044"/>
            <a:ext cx="16626841" cy="984885"/>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None/>
            </a:pPr>
            <a:r>
              <a:rPr lang="en-US"/>
              <a:t>Benchmarks: Single-GPU Speedup vs. Pandas</a:t>
            </a:r>
            <a:endParaRPr>
              <a:solidFill>
                <a:srgbClr val="4C4C4C"/>
              </a:solidFill>
            </a:endParaRPr>
          </a:p>
        </p:txBody>
      </p:sp>
      <p:sp>
        <p:nvSpPr>
          <p:cNvPr id="954" name="Google Shape;954;p46"/>
          <p:cNvSpPr txBox="1">
            <a:spLocks noGrp="1"/>
          </p:cNvSpPr>
          <p:nvPr>
            <p:ph type="body" idx="1"/>
          </p:nvPr>
        </p:nvSpPr>
        <p:spPr>
          <a:xfrm>
            <a:off x="861250" y="3505059"/>
            <a:ext cx="7562565"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cuDF v0.13, Pandas 0.25.3</a:t>
            </a:r>
            <a:endParaRPr/>
          </a:p>
          <a:p>
            <a:pPr marL="0" lvl="0" indent="0" algn="l" rtl="0">
              <a:lnSpc>
                <a:spcPct val="90000"/>
              </a:lnSpc>
              <a:spcBef>
                <a:spcPts val="0"/>
              </a:spcBef>
              <a:spcAft>
                <a:spcPts val="0"/>
              </a:spcAft>
              <a:buSzPts val="1920"/>
              <a:buNone/>
            </a:pPr>
            <a:endParaRPr/>
          </a:p>
          <a:p>
            <a:pPr marL="283111" lvl="0" indent="-283111" algn="l" rtl="0">
              <a:lnSpc>
                <a:spcPct val="90000"/>
              </a:lnSpc>
              <a:spcBef>
                <a:spcPts val="3000"/>
              </a:spcBef>
              <a:spcAft>
                <a:spcPts val="0"/>
              </a:spcAft>
              <a:buClr>
                <a:schemeClr val="lt2"/>
              </a:buClr>
              <a:buSzPts val="1920"/>
              <a:buFont typeface="Noto Sans Symbols"/>
              <a:buChar char="🞂"/>
            </a:pPr>
            <a:r>
              <a:rPr lang="en-US"/>
              <a:t>Running on NVIDIA DGX-1:</a:t>
            </a:r>
            <a:endParaRPr/>
          </a:p>
          <a:p>
            <a:pPr marL="1240920" lvl="1" indent="-288401" algn="l" rtl="0">
              <a:lnSpc>
                <a:spcPct val="90000"/>
              </a:lnSpc>
              <a:spcBef>
                <a:spcPts val="3000"/>
              </a:spcBef>
              <a:spcAft>
                <a:spcPts val="0"/>
              </a:spcAft>
              <a:buSzPts val="1600"/>
              <a:buChar char="🞂"/>
            </a:pPr>
            <a:r>
              <a:rPr lang="en-US"/>
              <a:t>GPU: NVIDIA Tesla V100 32GB</a:t>
            </a:r>
            <a:endParaRPr/>
          </a:p>
          <a:p>
            <a:pPr marL="1240920" lvl="1" indent="-288401" algn="l" rtl="0">
              <a:lnSpc>
                <a:spcPct val="90000"/>
              </a:lnSpc>
              <a:spcBef>
                <a:spcPts val="3000"/>
              </a:spcBef>
              <a:spcAft>
                <a:spcPts val="0"/>
              </a:spcAft>
              <a:buSzPts val="1600"/>
              <a:buChar char="🞂"/>
            </a:pPr>
            <a:r>
              <a:rPr lang="en-US"/>
              <a:t>CPU: Intel(R) Xeon(R) CPU E5-2698 v4 @ 2.20GHz</a:t>
            </a:r>
            <a:endParaRPr/>
          </a:p>
          <a:p>
            <a:pPr marL="283110" lvl="0" indent="-283110" algn="l" rtl="0">
              <a:lnSpc>
                <a:spcPct val="90000"/>
              </a:lnSpc>
              <a:spcBef>
                <a:spcPts val="3000"/>
              </a:spcBef>
              <a:spcAft>
                <a:spcPts val="0"/>
              </a:spcAft>
              <a:buSzPts val="1920"/>
              <a:buChar char="🞂"/>
            </a:pPr>
            <a:r>
              <a:rPr lang="en-US"/>
              <a:t>Benchmark Setup:</a:t>
            </a:r>
            <a:endParaRPr/>
          </a:p>
          <a:p>
            <a:pPr marL="1240920" lvl="1" indent="-288401" algn="l" rtl="0">
              <a:lnSpc>
                <a:spcPct val="90000"/>
              </a:lnSpc>
              <a:spcBef>
                <a:spcPts val="3000"/>
              </a:spcBef>
              <a:spcAft>
                <a:spcPts val="0"/>
              </a:spcAft>
              <a:buSzPts val="1600"/>
              <a:buChar char="🞂"/>
            </a:pPr>
            <a:r>
              <a:rPr lang="en-US"/>
              <a:t>RMM Pool Allocator Enabled</a:t>
            </a:r>
            <a:endParaRPr/>
          </a:p>
          <a:p>
            <a:pPr marL="1240920" lvl="1" indent="-288401" algn="l" rtl="0">
              <a:lnSpc>
                <a:spcPct val="90000"/>
              </a:lnSpc>
              <a:spcBef>
                <a:spcPts val="3000"/>
              </a:spcBef>
              <a:spcAft>
                <a:spcPts val="0"/>
              </a:spcAft>
              <a:buSzPts val="1600"/>
              <a:buChar char="🞂"/>
            </a:pPr>
            <a:r>
              <a:rPr lang="en-US"/>
              <a:t>DataFrames: 2x int32 columns key columns, 3x int32 value columns</a:t>
            </a:r>
            <a:endParaRPr/>
          </a:p>
          <a:p>
            <a:pPr marL="1240920" lvl="1" indent="-288401" algn="l" rtl="0">
              <a:lnSpc>
                <a:spcPct val="90000"/>
              </a:lnSpc>
              <a:spcBef>
                <a:spcPts val="3000"/>
              </a:spcBef>
              <a:spcAft>
                <a:spcPts val="0"/>
              </a:spcAft>
              <a:buSzPts val="1600"/>
              <a:buChar char="🞂"/>
            </a:pPr>
            <a:r>
              <a:rPr lang="en-US"/>
              <a:t>Merge: inner; GroupBy: count, sum, min, max calculated for each value column</a:t>
            </a:r>
            <a:endParaRPr/>
          </a:p>
          <a:p>
            <a:pPr marL="283111" lvl="0" indent="-161190" algn="l" rtl="0">
              <a:lnSpc>
                <a:spcPct val="90000"/>
              </a:lnSpc>
              <a:spcBef>
                <a:spcPts val="3000"/>
              </a:spcBef>
              <a:spcAft>
                <a:spcPts val="0"/>
              </a:spcAft>
              <a:buClr>
                <a:schemeClr val="lt2"/>
              </a:buClr>
              <a:buSzPts val="1920"/>
              <a:buFont typeface="Noto Sans Symbols"/>
              <a:buNone/>
            </a:pPr>
            <a:endParaRPr/>
          </a:p>
          <a:p>
            <a:pPr marL="283111" lvl="0" indent="-161190" algn="l" rtl="0">
              <a:lnSpc>
                <a:spcPct val="90000"/>
              </a:lnSpc>
              <a:spcBef>
                <a:spcPts val="3000"/>
              </a:spcBef>
              <a:spcAft>
                <a:spcPts val="0"/>
              </a:spcAft>
              <a:buClr>
                <a:schemeClr val="lt2"/>
              </a:buClr>
              <a:buSzPts val="1920"/>
              <a:buFont typeface="Noto Sans Symbols"/>
              <a:buNone/>
            </a:pPr>
            <a:endParaRPr/>
          </a:p>
        </p:txBody>
      </p:sp>
      <p:grpSp>
        <p:nvGrpSpPr>
          <p:cNvPr id="955" name="Google Shape;955;p46"/>
          <p:cNvGrpSpPr/>
          <p:nvPr/>
        </p:nvGrpSpPr>
        <p:grpSpPr>
          <a:xfrm>
            <a:off x="9314352" y="3347408"/>
            <a:ext cx="7518348" cy="5062949"/>
            <a:chOff x="9314352" y="3527668"/>
            <a:chExt cx="7518348" cy="5062949"/>
          </a:xfrm>
        </p:grpSpPr>
        <p:cxnSp>
          <p:nvCxnSpPr>
            <p:cNvPr id="956" name="Google Shape;956;p46"/>
            <p:cNvCxnSpPr/>
            <p:nvPr/>
          </p:nvCxnSpPr>
          <p:spPr>
            <a:xfrm>
              <a:off x="10361567" y="4499598"/>
              <a:ext cx="6467747" cy="0"/>
            </a:xfrm>
            <a:prstGeom prst="straightConnector1">
              <a:avLst/>
            </a:prstGeom>
            <a:noFill/>
            <a:ln w="12700" cap="flat" cmpd="sng">
              <a:solidFill>
                <a:srgbClr val="B3B3B3"/>
              </a:solidFill>
              <a:prstDash val="solid"/>
              <a:round/>
              <a:headEnd type="none" w="sm" len="sm"/>
              <a:tailEnd type="none" w="sm" len="sm"/>
            </a:ln>
          </p:spPr>
        </p:cxnSp>
        <p:cxnSp>
          <p:nvCxnSpPr>
            <p:cNvPr id="957" name="Google Shape;957;p46"/>
            <p:cNvCxnSpPr>
              <a:stCxn id="958"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959" name="Google Shape;959;p46"/>
            <p:cNvCxnSpPr/>
            <p:nvPr/>
          </p:nvCxnSpPr>
          <p:spPr>
            <a:xfrm>
              <a:off x="10361567" y="4724885"/>
              <a:ext cx="6467747" cy="0"/>
            </a:xfrm>
            <a:prstGeom prst="straightConnector1">
              <a:avLst/>
            </a:prstGeom>
            <a:noFill/>
            <a:ln w="12700" cap="flat" cmpd="sng">
              <a:solidFill>
                <a:srgbClr val="B3B3B3"/>
              </a:solidFill>
              <a:prstDash val="solid"/>
              <a:round/>
              <a:headEnd type="none" w="sm" len="sm"/>
              <a:tailEnd type="none" w="sm" len="sm"/>
            </a:ln>
          </p:spPr>
        </p:cxnSp>
        <p:sp>
          <p:nvSpPr>
            <p:cNvPr id="960" name="Google Shape;960;p46"/>
            <p:cNvSpPr/>
            <p:nvPr/>
          </p:nvSpPr>
          <p:spPr>
            <a:xfrm>
              <a:off x="10534428" y="4290713"/>
              <a:ext cx="781294" cy="37876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1" name="Google Shape;961;p46"/>
            <p:cNvSpPr/>
            <p:nvPr/>
          </p:nvSpPr>
          <p:spPr>
            <a:xfrm>
              <a:off x="11438775" y="4724885"/>
              <a:ext cx="781200" cy="3364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2" name="Google Shape;962;p46"/>
            <p:cNvSpPr/>
            <p:nvPr/>
          </p:nvSpPr>
          <p:spPr>
            <a:xfrm>
              <a:off x="12775600" y="5196784"/>
              <a:ext cx="781200" cy="288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3" name="Google Shape;963;p46"/>
            <p:cNvSpPr/>
            <p:nvPr/>
          </p:nvSpPr>
          <p:spPr>
            <a:xfrm>
              <a:off x="13680775" y="5416160"/>
              <a:ext cx="781200" cy="2679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4" name="Google Shape;964;p46"/>
            <p:cNvSpPr/>
            <p:nvPr/>
          </p:nvSpPr>
          <p:spPr>
            <a:xfrm>
              <a:off x="14977875" y="5517259"/>
              <a:ext cx="781200" cy="2561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65" name="Google Shape;965;p46"/>
            <p:cNvSpPr/>
            <p:nvPr/>
          </p:nvSpPr>
          <p:spPr>
            <a:xfrm>
              <a:off x="15884600" y="5651088"/>
              <a:ext cx="781200" cy="2427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966" name="Google Shape;966;p46"/>
            <p:cNvCxnSpPr/>
            <p:nvPr/>
          </p:nvCxnSpPr>
          <p:spPr>
            <a:xfrm rot="10800000">
              <a:off x="10336106"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958" name="Google Shape;958;p46"/>
            <p:cNvSpPr txBox="1"/>
            <p:nvPr/>
          </p:nvSpPr>
          <p:spPr>
            <a:xfrm>
              <a:off x="9654988" y="4136572"/>
              <a:ext cx="706579"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67" name="Google Shape;967;p46"/>
            <p:cNvSpPr txBox="1"/>
            <p:nvPr/>
          </p:nvSpPr>
          <p:spPr>
            <a:xfrm>
              <a:off x="9671925" y="4507491"/>
              <a:ext cx="689642"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68" name="Google Shape;968;p46"/>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969" name="Google Shape;969;p46"/>
            <p:cNvSpPr txBox="1"/>
            <p:nvPr/>
          </p:nvSpPr>
          <p:spPr>
            <a:xfrm>
              <a:off x="10917540"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Merge</a:t>
              </a:r>
              <a:endParaRPr sz="2400" b="0" i="0" u="none" strike="noStrike" cap="none">
                <a:solidFill>
                  <a:srgbClr val="868686"/>
                </a:solidFill>
                <a:latin typeface="Arial"/>
                <a:ea typeface="Arial"/>
                <a:cs typeface="Arial"/>
                <a:sym typeface="Arial"/>
              </a:endParaRPr>
            </a:p>
          </p:txBody>
        </p:sp>
        <p:sp>
          <p:nvSpPr>
            <p:cNvPr id="970" name="Google Shape;970;p46"/>
            <p:cNvSpPr txBox="1"/>
            <p:nvPr/>
          </p:nvSpPr>
          <p:spPr>
            <a:xfrm>
              <a:off x="13040376"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Sort</a:t>
              </a:r>
              <a:endParaRPr sz="2400" b="0" i="0" u="none" strike="noStrike" cap="none">
                <a:solidFill>
                  <a:srgbClr val="868686"/>
                </a:solidFill>
                <a:latin typeface="Arial"/>
                <a:ea typeface="Arial"/>
                <a:cs typeface="Arial"/>
                <a:sym typeface="Arial"/>
              </a:endParaRPr>
            </a:p>
          </p:txBody>
        </p:sp>
        <p:sp>
          <p:nvSpPr>
            <p:cNvPr id="971" name="Google Shape;971;p46"/>
            <p:cNvSpPr txBox="1"/>
            <p:nvPr/>
          </p:nvSpPr>
          <p:spPr>
            <a:xfrm>
              <a:off x="15121467" y="8182617"/>
              <a:ext cx="1205249"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GroupBy</a:t>
              </a:r>
              <a:endParaRPr sz="2400" b="0" i="0" u="none" strike="noStrike" cap="none">
                <a:solidFill>
                  <a:srgbClr val="868686"/>
                </a:solidFill>
                <a:latin typeface="Arial"/>
                <a:ea typeface="Arial"/>
                <a:cs typeface="Arial"/>
                <a:sym typeface="Arial"/>
              </a:endParaRPr>
            </a:p>
          </p:txBody>
        </p:sp>
        <p:sp>
          <p:nvSpPr>
            <p:cNvPr id="972" name="Google Shape;972;p46"/>
            <p:cNvSpPr txBox="1"/>
            <p:nvPr/>
          </p:nvSpPr>
          <p:spPr>
            <a:xfrm rot="-5400000">
              <a:off x="8163707" y="5800702"/>
              <a:ext cx="270929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GPU Speedup Over CPU</a:t>
              </a:r>
              <a:endParaRPr sz="2400" b="0" i="0" u="none" strike="noStrike" cap="none">
                <a:solidFill>
                  <a:srgbClr val="868686"/>
                </a:solidFill>
                <a:latin typeface="Arial"/>
                <a:ea typeface="Arial"/>
                <a:cs typeface="Arial"/>
                <a:sym typeface="Arial"/>
              </a:endParaRPr>
            </a:p>
          </p:txBody>
        </p:sp>
        <p:grpSp>
          <p:nvGrpSpPr>
            <p:cNvPr id="973" name="Google Shape;973;p46"/>
            <p:cNvGrpSpPr/>
            <p:nvPr/>
          </p:nvGrpSpPr>
          <p:grpSpPr>
            <a:xfrm>
              <a:off x="12640567" y="3527668"/>
              <a:ext cx="2268157" cy="408000"/>
              <a:chOff x="11673832" y="3412056"/>
              <a:chExt cx="2268157" cy="408000"/>
            </a:xfrm>
          </p:grpSpPr>
          <p:sp>
            <p:nvSpPr>
              <p:cNvPr id="974" name="Google Shape;974;p46"/>
              <p:cNvSpPr txBox="1"/>
              <p:nvPr/>
            </p:nvSpPr>
            <p:spPr>
              <a:xfrm>
                <a:off x="11824872" y="3412056"/>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10M</a:t>
                </a:r>
                <a:endParaRPr sz="2000" b="0" i="0" u="none" strike="noStrike" cap="none">
                  <a:solidFill>
                    <a:srgbClr val="868686"/>
                  </a:solidFill>
                  <a:latin typeface="Arial"/>
                  <a:ea typeface="Arial"/>
                  <a:cs typeface="Arial"/>
                  <a:sym typeface="Arial"/>
                </a:endParaRPr>
              </a:p>
            </p:txBody>
          </p:sp>
          <p:sp>
            <p:nvSpPr>
              <p:cNvPr id="975" name="Google Shape;975;p46"/>
              <p:cNvSpPr txBox="1"/>
              <p:nvPr/>
            </p:nvSpPr>
            <p:spPr>
              <a:xfrm>
                <a:off x="12782257" y="3412056"/>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100M</a:t>
                </a:r>
                <a:endParaRPr sz="2000" b="0" i="0" u="none" strike="noStrike" cap="none">
                  <a:solidFill>
                    <a:srgbClr val="868686"/>
                  </a:solidFill>
                  <a:latin typeface="Arial"/>
                  <a:ea typeface="Arial"/>
                  <a:cs typeface="Arial"/>
                  <a:sym typeface="Arial"/>
                </a:endParaRPr>
              </a:p>
            </p:txBody>
          </p:sp>
          <p:sp>
            <p:nvSpPr>
              <p:cNvPr id="976" name="Google Shape;976;p46"/>
              <p:cNvSpPr/>
              <p:nvPr/>
            </p:nvSpPr>
            <p:spPr>
              <a:xfrm>
                <a:off x="11673832" y="3545299"/>
                <a:ext cx="141514"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77" name="Google Shape;977;p46"/>
              <p:cNvSpPr/>
              <p:nvPr/>
            </p:nvSpPr>
            <p:spPr>
              <a:xfrm>
                <a:off x="12640743" y="3545299"/>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978" name="Google Shape;978;p46"/>
            <p:cNvSpPr txBox="1"/>
            <p:nvPr/>
          </p:nvSpPr>
          <p:spPr>
            <a:xfrm>
              <a:off x="10346805" y="3894167"/>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lang="en-US" sz="1800" b="0" i="0" u="none" strike="noStrike" cap="none">
                  <a:solidFill>
                    <a:schemeClr val="accent1"/>
                  </a:solidFill>
                  <a:latin typeface="Trebuchet MS"/>
                  <a:ea typeface="Trebuchet MS"/>
                  <a:cs typeface="Trebuchet MS"/>
                  <a:sym typeface="Trebuchet MS"/>
                </a:rPr>
                <a:t>70</a:t>
              </a:r>
              <a:endParaRPr sz="2400" b="0" i="0" u="none" strike="noStrike" cap="none">
                <a:solidFill>
                  <a:schemeClr val="accent1"/>
                </a:solidFill>
                <a:latin typeface="Arial"/>
                <a:ea typeface="Arial"/>
                <a:cs typeface="Arial"/>
                <a:sym typeface="Arial"/>
              </a:endParaRPr>
            </a:p>
          </p:txBody>
        </p:sp>
        <p:sp>
          <p:nvSpPr>
            <p:cNvPr id="979" name="Google Shape;979;p46"/>
            <p:cNvSpPr txBox="1"/>
            <p:nvPr/>
          </p:nvSpPr>
          <p:spPr>
            <a:xfrm>
              <a:off x="11497666" y="4416843"/>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sz="2400" b="0" i="0" u="none" strike="noStrike" cap="none">
                <a:solidFill>
                  <a:schemeClr val="lt2"/>
                </a:solidFill>
                <a:latin typeface="Arial"/>
                <a:ea typeface="Arial"/>
                <a:cs typeface="Arial"/>
                <a:sym typeface="Arial"/>
              </a:endParaRPr>
            </a:p>
          </p:txBody>
        </p:sp>
        <p:sp>
          <p:nvSpPr>
            <p:cNvPr id="980" name="Google Shape;980;p46"/>
            <p:cNvSpPr txBox="1"/>
            <p:nvPr/>
          </p:nvSpPr>
          <p:spPr>
            <a:xfrm>
              <a:off x="12746459" y="4950152"/>
              <a:ext cx="719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sz="2400" b="0" i="0" u="none" strike="noStrike" cap="none">
                <a:solidFill>
                  <a:schemeClr val="accent1"/>
                </a:solidFill>
                <a:latin typeface="Arial"/>
                <a:ea typeface="Arial"/>
                <a:cs typeface="Arial"/>
                <a:sym typeface="Arial"/>
              </a:endParaRPr>
            </a:p>
          </p:txBody>
        </p:sp>
        <p:sp>
          <p:nvSpPr>
            <p:cNvPr id="981" name="Google Shape;981;p46"/>
            <p:cNvSpPr txBox="1"/>
            <p:nvPr/>
          </p:nvSpPr>
          <p:spPr>
            <a:xfrm>
              <a:off x="13484759" y="495015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lang="en-US" sz="1800" b="0" i="0" u="none" strike="noStrike" cap="none">
                  <a:solidFill>
                    <a:schemeClr val="lt2"/>
                  </a:solidFill>
                  <a:latin typeface="Trebuchet MS"/>
                  <a:ea typeface="Trebuchet MS"/>
                  <a:cs typeface="Trebuchet MS"/>
                  <a:sym typeface="Trebuchet MS"/>
                </a:rPr>
                <a:t>0</a:t>
              </a:r>
              <a:endParaRPr sz="2400" b="0" i="0" u="none" strike="noStrike" cap="none">
                <a:solidFill>
                  <a:schemeClr val="lt2"/>
                </a:solidFill>
                <a:latin typeface="Arial"/>
                <a:ea typeface="Arial"/>
                <a:cs typeface="Arial"/>
                <a:sym typeface="Arial"/>
              </a:endParaRPr>
            </a:p>
          </p:txBody>
        </p:sp>
        <p:sp>
          <p:nvSpPr>
            <p:cNvPr id="982" name="Google Shape;982;p46"/>
            <p:cNvSpPr txBox="1"/>
            <p:nvPr/>
          </p:nvSpPr>
          <p:spPr>
            <a:xfrm>
              <a:off x="14818403" y="5084386"/>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lang="en-US" sz="1800" b="0" i="0" u="none" strike="noStrike" cap="none">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983" name="Google Shape;983;p46"/>
            <p:cNvSpPr txBox="1"/>
            <p:nvPr/>
          </p:nvSpPr>
          <p:spPr>
            <a:xfrm>
              <a:off x="15725144" y="5196791"/>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sz="2400" b="0" i="0" u="none" strike="noStrike" cap="none">
                <a:solidFill>
                  <a:schemeClr val="lt2"/>
                </a:solidFill>
                <a:latin typeface="Arial"/>
                <a:ea typeface="Arial"/>
                <a:cs typeface="Arial"/>
                <a:sym typeface="Arial"/>
              </a:endParaRPr>
            </a:p>
          </p:txBody>
        </p:sp>
      </p:grpSp>
      <p:sp>
        <p:nvSpPr>
          <p:cNvPr id="984" name="Google Shape;984;p46"/>
          <p:cNvSpPr/>
          <p:nvPr/>
        </p:nvSpPr>
        <p:spPr>
          <a:xfrm>
            <a:off x="12415129" y="3820900"/>
            <a:ext cx="234600" cy="41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85" name="Google Shape;985;p46"/>
          <p:cNvSpPr/>
          <p:nvPr/>
        </p:nvSpPr>
        <p:spPr>
          <a:xfrm>
            <a:off x="14604103" y="3820900"/>
            <a:ext cx="234456"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86" name="Google Shape;986;p46"/>
          <p:cNvSpPr txBox="1"/>
          <p:nvPr/>
        </p:nvSpPr>
        <p:spPr>
          <a:xfrm>
            <a:off x="9675300" y="5430606"/>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96" name="Google Shape;96;p19"/>
          <p:cNvCxnSpPr/>
          <p:nvPr/>
        </p:nvCxnSpPr>
        <p:spPr>
          <a:xfrm rot="-5400000">
            <a:off x="11502340"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97" name="Google Shape;97;p19"/>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98" name="Google Shape;98;p19"/>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99" name="Google Shape;99;p19"/>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0" name="Google Shape;100;p19"/>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01" name="Google Shape;101;p19"/>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02" name="Google Shape;102;p19"/>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03" name="Google Shape;103;p19"/>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4" name="Google Shape;104;p19"/>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lang="en-US" sz="1800" b="0" i="0" u="none" strike="noStrike" cap="non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05" name="Google Shape;105;p19"/>
          <p:cNvCxnSpPr/>
          <p:nvPr/>
        </p:nvCxnSpPr>
        <p:spPr>
          <a:xfrm rot="-5400000">
            <a:off x="14226838"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06" name="Google Shape;106;p19"/>
          <p:cNvCxnSpPr/>
          <p:nvPr/>
        </p:nvCxnSpPr>
        <p:spPr>
          <a:xfrm rot="-5400000">
            <a:off x="8781682"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07" name="Google Shape;107;p19"/>
          <p:cNvCxnSpPr/>
          <p:nvPr/>
        </p:nvCxnSpPr>
        <p:spPr>
          <a:xfrm rot="-5400000">
            <a:off x="6061025"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08" name="Google Shape;108;p19"/>
          <p:cNvCxnSpPr/>
          <p:nvPr/>
        </p:nvCxnSpPr>
        <p:spPr>
          <a:xfrm rot="-5400000">
            <a:off x="3340365"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09" name="Google Shape;109;p19"/>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10" name="Google Shape;110;p19"/>
          <p:cNvCxnSpPr>
            <a:stCxn id="98" idx="0"/>
            <a:endCxn id="97" idx="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111" name="Google Shape;111;p19"/>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12" name="Google Shape;112;p19"/>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				       										</a:t>
            </a:r>
            <a:r>
              <a:rPr lang="en-US" sz="2000" b="0" i="0" u="none" strike="noStrike" cap="none">
                <a:solidFill>
                  <a:srgbClr val="3F3F3F"/>
                </a:solidFill>
                <a:latin typeface="Trebuchet MS"/>
                <a:ea typeface="Trebuchet MS"/>
                <a:cs typeface="Trebuchet MS"/>
                <a:sym typeface="Trebuchet MS"/>
              </a:rPr>
              <a:t>GPU Memory</a:t>
            </a:r>
            <a:endParaRPr sz="3888" b="0" i="0" u="none" strike="noStrike" cap="none">
              <a:solidFill>
                <a:srgbClr val="3F3F3F"/>
              </a:solidFill>
              <a:latin typeface="Arial"/>
              <a:ea typeface="Arial"/>
              <a:cs typeface="Arial"/>
              <a:sym typeface="Arial"/>
            </a:endParaRPr>
          </a:p>
        </p:txBody>
      </p:sp>
      <p:pic>
        <p:nvPicPr>
          <p:cNvPr id="113" name="Google Shape;113;p19"/>
          <p:cNvPicPr preferRelativeResize="0"/>
          <p:nvPr/>
        </p:nvPicPr>
        <p:blipFill rotWithShape="1">
          <a:blip r:embed="rId3">
            <a:alphaModFix/>
          </a:blip>
          <a:srcRect/>
          <a:stretch/>
        </p:blipFill>
        <p:spPr>
          <a:xfrm>
            <a:off x="7182947" y="7983800"/>
            <a:ext cx="1226463" cy="561140"/>
          </a:xfrm>
          <a:prstGeom prst="rect">
            <a:avLst/>
          </a:prstGeom>
          <a:noFill/>
          <a:ln>
            <a:noFill/>
          </a:ln>
        </p:spPr>
      </p:pic>
      <p:sp>
        <p:nvSpPr>
          <p:cNvPr id="114" name="Google Shape;114;p1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15" name="Google Shape;115;p1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cxnSp>
        <p:nvCxnSpPr>
          <p:cNvPr id="992" name="Google Shape;992;p4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993" name="Google Shape;993;p4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994" name="Google Shape;994;p4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995" name="Google Shape;995;p4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996" name="Google Shape;996;p4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997" name="Google Shape;997;p4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998" name="Google Shape;998;p4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999" name="Google Shape;999;p4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00" name="Google Shape;1000;p4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01" name="Google Shape;1001;p4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02" name="Google Shape;1002;p4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03" name="Google Shape;1003;p4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04" name="Google Shape;1004;p4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05" name="Google Shape;1005;p4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06" name="Google Shape;1006;p4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07" name="Google Shape;1007;p4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08" name="Google Shape;1008;p47"/>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009" name="Google Shape;1009;p4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10" name="Google Shape;1010;p4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11" name="Google Shape;1011;p4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 Not the End of the Story</a:t>
            </a:r>
            <a:endParaRPr/>
          </a:p>
        </p:txBody>
      </p:sp>
      <p:sp>
        <p:nvSpPr>
          <p:cNvPr id="1012" name="Google Shape;1012;p47"/>
          <p:cNvSpPr/>
          <p:nvPr/>
        </p:nvSpPr>
        <p:spPr>
          <a:xfrm>
            <a:off x="1265675" y="2771725"/>
            <a:ext cx="154146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013" name="Google Shape;1013;p4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4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20" name="Google Shape;1020;p48"/>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CURRENT V0.14 STRING SUPPORT</a:t>
            </a:r>
            <a:endParaRPr/>
          </a:p>
          <a:p>
            <a:pPr marL="283110" lvl="0" indent="-283110" algn="l" rtl="0">
              <a:lnSpc>
                <a:spcPct val="90000"/>
              </a:lnSpc>
              <a:spcBef>
                <a:spcPts val="1000"/>
              </a:spcBef>
              <a:spcAft>
                <a:spcPts val="0"/>
              </a:spcAft>
              <a:buSzPts val="1920"/>
              <a:buChar char="🞂"/>
            </a:pPr>
            <a:r>
              <a:rPr lang="en-US"/>
              <a:t>Regular Expressions</a:t>
            </a:r>
            <a:endParaRPr/>
          </a:p>
          <a:p>
            <a:pPr marL="283110" lvl="0" indent="-283110" algn="l" rtl="0">
              <a:lnSpc>
                <a:spcPct val="90000"/>
              </a:lnSpc>
              <a:spcBef>
                <a:spcPts val="1000"/>
              </a:spcBef>
              <a:spcAft>
                <a:spcPts val="0"/>
              </a:spcAft>
              <a:buSzPts val="1920"/>
              <a:buChar char="🞂"/>
            </a:pPr>
            <a:r>
              <a:rPr lang="en-US"/>
              <a:t>Element-wise operations</a:t>
            </a:r>
            <a:endParaRPr/>
          </a:p>
          <a:p>
            <a:pPr marL="1240920" lvl="1" indent="-288401" algn="l" rtl="0">
              <a:lnSpc>
                <a:spcPct val="90000"/>
              </a:lnSpc>
              <a:spcBef>
                <a:spcPts val="1000"/>
              </a:spcBef>
              <a:spcAft>
                <a:spcPts val="0"/>
              </a:spcAft>
              <a:buSzPts val="1600"/>
              <a:buChar char="🞂"/>
            </a:pPr>
            <a:r>
              <a:rPr lang="en-US"/>
              <a:t>Split, Find, Extract, Cat, Typecasting, etc…</a:t>
            </a:r>
            <a:endParaRPr/>
          </a:p>
          <a:p>
            <a:pPr marL="283110" lvl="0" indent="-283110" algn="l" rtl="0">
              <a:lnSpc>
                <a:spcPct val="90000"/>
              </a:lnSpc>
              <a:spcBef>
                <a:spcPts val="1000"/>
              </a:spcBef>
              <a:spcAft>
                <a:spcPts val="0"/>
              </a:spcAft>
              <a:buSzPts val="1920"/>
              <a:buChar char="🞂"/>
            </a:pPr>
            <a:r>
              <a:rPr lang="en-US"/>
              <a:t>String GroupBys, Joins, Sorting, etc.</a:t>
            </a:r>
            <a:endParaRPr/>
          </a:p>
          <a:p>
            <a:pPr marL="283110" lvl="0" indent="-283110" algn="l" rtl="0">
              <a:lnSpc>
                <a:spcPct val="90000"/>
              </a:lnSpc>
              <a:spcBef>
                <a:spcPts val="1000"/>
              </a:spcBef>
              <a:spcAft>
                <a:spcPts val="0"/>
              </a:spcAft>
              <a:buSzPts val="1920"/>
              <a:buChar char="🞂"/>
            </a:pPr>
            <a:r>
              <a:rPr lang="en-US"/>
              <a:t>Categorical columns fully on GPU</a:t>
            </a:r>
            <a:endParaRPr/>
          </a:p>
          <a:p>
            <a:pPr marL="283110" lvl="0" indent="-283110" algn="l" rtl="0">
              <a:lnSpc>
                <a:spcPct val="90000"/>
              </a:lnSpc>
              <a:spcBef>
                <a:spcPts val="1000"/>
              </a:spcBef>
              <a:spcAft>
                <a:spcPts val="0"/>
              </a:spcAft>
              <a:buSzPts val="1920"/>
              <a:buChar char="🞂"/>
            </a:pPr>
            <a:r>
              <a:rPr lang="en-US"/>
              <a:t>Native String type in libcudf C++</a:t>
            </a: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FUTURE V0.15+ STRING SUPPORT</a:t>
            </a:r>
            <a:endParaRPr/>
          </a:p>
          <a:p>
            <a:pPr marL="283110" lvl="0" indent="-283110" algn="l" rtl="0">
              <a:lnSpc>
                <a:spcPct val="90000"/>
              </a:lnSpc>
              <a:spcBef>
                <a:spcPts val="1000"/>
              </a:spcBef>
              <a:spcAft>
                <a:spcPts val="0"/>
              </a:spcAft>
              <a:buClr>
                <a:srgbClr val="7400FF"/>
              </a:buClr>
              <a:buSzPts val="1920"/>
              <a:buChar char="🞂"/>
            </a:pPr>
            <a:r>
              <a:rPr lang="en-US"/>
              <a:t>Further performance optimization</a:t>
            </a:r>
            <a:endParaRPr/>
          </a:p>
          <a:p>
            <a:pPr marL="283110" lvl="0" indent="-283110" algn="l" rtl="0">
              <a:lnSpc>
                <a:spcPct val="90000"/>
              </a:lnSpc>
              <a:spcBef>
                <a:spcPts val="1000"/>
              </a:spcBef>
              <a:spcAft>
                <a:spcPts val="0"/>
              </a:spcAft>
              <a:buClr>
                <a:srgbClr val="7400FF"/>
              </a:buClr>
              <a:buSzPts val="1920"/>
              <a:buChar char="🞂"/>
            </a:pPr>
            <a:r>
              <a:rPr lang="en-US"/>
              <a:t>JIT-compiled String UDFs</a:t>
            </a:r>
            <a:endParaRPr/>
          </a:p>
          <a:p>
            <a:pPr marL="283110" lvl="0" indent="-283110" algn="l" rtl="0">
              <a:lnSpc>
                <a:spcPct val="90000"/>
              </a:lnSpc>
              <a:spcBef>
                <a:spcPts val="1000"/>
              </a:spcBef>
              <a:spcAft>
                <a:spcPts val="0"/>
              </a:spcAft>
              <a:buSzPts val="1920"/>
              <a:buChar char="🞂"/>
            </a:pPr>
            <a:r>
              <a:rPr lang="en-US"/>
              <a:t>Tokenizers</a:t>
            </a:r>
            <a:endParaRPr/>
          </a:p>
          <a:p>
            <a:pPr marL="1240920" lvl="1" indent="-288401" algn="l" rtl="0">
              <a:lnSpc>
                <a:spcPct val="90000"/>
              </a:lnSpc>
              <a:spcBef>
                <a:spcPts val="1000"/>
              </a:spcBef>
              <a:spcAft>
                <a:spcPts val="0"/>
              </a:spcAft>
              <a:buSzPts val="1600"/>
              <a:buChar char="🞂"/>
            </a:pPr>
            <a:r>
              <a:rPr lang="en-US"/>
              <a:t>SubWord, ngrams</a:t>
            </a:r>
            <a:endParaRPr/>
          </a:p>
        </p:txBody>
      </p:sp>
      <p:sp>
        <p:nvSpPr>
          <p:cNvPr id="1021" name="Google Shape;1021;p4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String Support</a:t>
            </a:r>
            <a:endParaRPr/>
          </a:p>
        </p:txBody>
      </p:sp>
      <p:grpSp>
        <p:nvGrpSpPr>
          <p:cNvPr id="1022" name="Google Shape;1022;p48"/>
          <p:cNvGrpSpPr/>
          <p:nvPr/>
        </p:nvGrpSpPr>
        <p:grpSpPr>
          <a:xfrm>
            <a:off x="9331486" y="3516205"/>
            <a:ext cx="7501214" cy="4900774"/>
            <a:chOff x="9331486" y="3689843"/>
            <a:chExt cx="7501214" cy="4900774"/>
          </a:xfrm>
        </p:grpSpPr>
        <p:cxnSp>
          <p:nvCxnSpPr>
            <p:cNvPr id="1023" name="Google Shape;1023;p48"/>
            <p:cNvCxnSpPr/>
            <p:nvPr/>
          </p:nvCxnSpPr>
          <p:spPr>
            <a:xfrm>
              <a:off x="10361567" y="57472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24" name="Google Shape;1024;p48"/>
            <p:cNvCxnSpPr/>
            <p:nvPr/>
          </p:nvCxnSpPr>
          <p:spPr>
            <a:xfrm>
              <a:off x="10361567" y="7618800"/>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25" name="Google Shape;1025;p48"/>
            <p:cNvCxnSpPr>
              <a:stCxn id="1026"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027" name="Google Shape;1027;p48"/>
            <p:cNvCxnSpPr/>
            <p:nvPr/>
          </p:nvCxnSpPr>
          <p:spPr>
            <a:xfrm>
              <a:off x="10361567" y="4824442"/>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28" name="Google Shape;1028;p48"/>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29" name="Google Shape;1029;p48"/>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30" name="Google Shape;1030;p48"/>
            <p:cNvCxnSpPr/>
            <p:nvPr/>
          </p:nvCxnSpPr>
          <p:spPr>
            <a:xfrm>
              <a:off x="10361567" y="6694468"/>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31" name="Google Shape;1031;p48"/>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032" name="Google Shape;1032;p48"/>
            <p:cNvSpPr/>
            <p:nvPr/>
          </p:nvSpPr>
          <p:spPr>
            <a:xfrm>
              <a:off x="10520144" y="6272793"/>
              <a:ext cx="781294" cy="18055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3" name="Google Shape;1033;p48"/>
            <p:cNvSpPr/>
            <p:nvPr/>
          </p:nvSpPr>
          <p:spPr>
            <a:xfrm>
              <a:off x="11459299" y="8004438"/>
              <a:ext cx="781294" cy="847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4" name="Google Shape;1034;p48"/>
            <p:cNvSpPr/>
            <p:nvPr/>
          </p:nvSpPr>
          <p:spPr>
            <a:xfrm>
              <a:off x="12746097" y="4661163"/>
              <a:ext cx="781294" cy="34171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5" name="Google Shape;1035;p48"/>
            <p:cNvSpPr/>
            <p:nvPr/>
          </p:nvSpPr>
          <p:spPr>
            <a:xfrm>
              <a:off x="13685253" y="8004438"/>
              <a:ext cx="781294" cy="908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6" name="Google Shape;1036;p48"/>
            <p:cNvSpPr/>
            <p:nvPr/>
          </p:nvSpPr>
          <p:spPr>
            <a:xfrm>
              <a:off x="14960395" y="6661413"/>
              <a:ext cx="781294" cy="14169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37" name="Google Shape;1037;p48"/>
            <p:cNvSpPr/>
            <p:nvPr/>
          </p:nvSpPr>
          <p:spPr>
            <a:xfrm>
              <a:off x="15899552" y="8032605"/>
              <a:ext cx="781294"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038" name="Google Shape;1038;p48"/>
            <p:cNvCxnSpPr/>
            <p:nvPr/>
          </p:nvCxnSpPr>
          <p:spPr>
            <a:xfrm rot="10800000">
              <a:off x="10336106"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026" name="Google Shape;1026;p48"/>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039" name="Google Shape;1039;p48"/>
            <p:cNvSpPr txBox="1"/>
            <p:nvPr/>
          </p:nvSpPr>
          <p:spPr>
            <a:xfrm>
              <a:off x="9580273" y="4628654"/>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700</a:t>
              </a:r>
              <a:endParaRPr sz="2400" b="0" i="0" u="none" strike="noStrike" cap="none">
                <a:solidFill>
                  <a:srgbClr val="868686"/>
                </a:solidFill>
                <a:latin typeface="Arial"/>
                <a:ea typeface="Arial"/>
                <a:cs typeface="Arial"/>
                <a:sym typeface="Arial"/>
              </a:endParaRPr>
            </a:p>
          </p:txBody>
        </p:sp>
        <p:sp>
          <p:nvSpPr>
            <p:cNvPr id="1040" name="Google Shape;1040;p48"/>
            <p:cNvSpPr txBox="1"/>
            <p:nvPr/>
          </p:nvSpPr>
          <p:spPr>
            <a:xfrm>
              <a:off x="9580273" y="5090070"/>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600</a:t>
              </a:r>
              <a:endParaRPr sz="2400" b="0" i="0" u="none" strike="noStrike" cap="none">
                <a:solidFill>
                  <a:srgbClr val="868686"/>
                </a:solidFill>
                <a:latin typeface="Arial"/>
                <a:ea typeface="Arial"/>
                <a:cs typeface="Arial"/>
                <a:sym typeface="Arial"/>
              </a:endParaRPr>
            </a:p>
          </p:txBody>
        </p:sp>
        <p:sp>
          <p:nvSpPr>
            <p:cNvPr id="1041" name="Google Shape;1041;p48"/>
            <p:cNvSpPr txBox="1"/>
            <p:nvPr/>
          </p:nvSpPr>
          <p:spPr>
            <a:xfrm>
              <a:off x="9580273" y="6004702"/>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042" name="Google Shape;1042;p48"/>
            <p:cNvSpPr txBox="1"/>
            <p:nvPr/>
          </p:nvSpPr>
          <p:spPr>
            <a:xfrm>
              <a:off x="9666514" y="6496784"/>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a:t>
              </a:r>
              <a:endParaRPr sz="2400" b="0" i="0" u="none" strike="noStrike" cap="none">
                <a:solidFill>
                  <a:srgbClr val="868686"/>
                </a:solidFill>
                <a:latin typeface="Arial"/>
                <a:ea typeface="Arial"/>
                <a:cs typeface="Arial"/>
                <a:sym typeface="Arial"/>
              </a:endParaRPr>
            </a:p>
          </p:txBody>
        </p:sp>
        <p:sp>
          <p:nvSpPr>
            <p:cNvPr id="1043" name="Google Shape;1043;p48"/>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a:t>
              </a:r>
              <a:endParaRPr sz="2400" b="0" i="0" u="none" strike="noStrike" cap="none">
                <a:solidFill>
                  <a:srgbClr val="868686"/>
                </a:solidFill>
                <a:latin typeface="Arial"/>
                <a:ea typeface="Arial"/>
                <a:cs typeface="Arial"/>
                <a:sym typeface="Arial"/>
              </a:endParaRPr>
            </a:p>
          </p:txBody>
        </p:sp>
        <p:sp>
          <p:nvSpPr>
            <p:cNvPr id="1044" name="Google Shape;1044;p48"/>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045" name="Google Shape;1045;p48"/>
            <p:cNvSpPr txBox="1"/>
            <p:nvPr/>
          </p:nvSpPr>
          <p:spPr>
            <a:xfrm>
              <a:off x="10733314" y="8174023"/>
              <a:ext cx="12843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Lower ()</a:t>
              </a:r>
              <a:endParaRPr sz="2400" b="0" i="0" u="none" strike="noStrike" cap="none">
                <a:solidFill>
                  <a:srgbClr val="868686"/>
                </a:solidFill>
                <a:latin typeface="Arial"/>
                <a:ea typeface="Arial"/>
                <a:cs typeface="Arial"/>
                <a:sym typeface="Arial"/>
              </a:endParaRPr>
            </a:p>
          </p:txBody>
        </p:sp>
        <p:sp>
          <p:nvSpPr>
            <p:cNvPr id="1046" name="Google Shape;1046;p48"/>
            <p:cNvSpPr txBox="1"/>
            <p:nvPr/>
          </p:nvSpPr>
          <p:spPr>
            <a:xfrm>
              <a:off x="13040376"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Find(#)</a:t>
              </a:r>
              <a:endParaRPr sz="2400" b="0" i="0" u="none" strike="noStrike" cap="none">
                <a:solidFill>
                  <a:srgbClr val="868686"/>
                </a:solidFill>
                <a:latin typeface="Arial"/>
                <a:ea typeface="Arial"/>
                <a:cs typeface="Arial"/>
                <a:sym typeface="Arial"/>
              </a:endParaRPr>
            </a:p>
          </p:txBody>
        </p:sp>
        <p:sp>
          <p:nvSpPr>
            <p:cNvPr id="1047" name="Google Shape;1047;p48"/>
            <p:cNvSpPr txBox="1"/>
            <p:nvPr/>
          </p:nvSpPr>
          <p:spPr>
            <a:xfrm>
              <a:off x="15008863"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Slice(1,15)</a:t>
              </a:r>
              <a:endParaRPr sz="2400" b="0" i="0" u="none" strike="noStrike" cap="none">
                <a:solidFill>
                  <a:srgbClr val="868686"/>
                </a:solidFill>
                <a:latin typeface="Arial"/>
                <a:ea typeface="Arial"/>
                <a:cs typeface="Arial"/>
                <a:sym typeface="Arial"/>
              </a:endParaRPr>
            </a:p>
          </p:txBody>
        </p:sp>
        <p:sp>
          <p:nvSpPr>
            <p:cNvPr id="1048" name="Google Shape;1048;p48"/>
            <p:cNvSpPr txBox="1"/>
            <p:nvPr/>
          </p:nvSpPr>
          <p:spPr>
            <a:xfrm rot="-5400000">
              <a:off x="8474187" y="6276897"/>
              <a:ext cx="2122598"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milliseconds</a:t>
              </a:r>
              <a:endParaRPr sz="2400" b="0" i="0" u="none" strike="noStrike" cap="none">
                <a:solidFill>
                  <a:srgbClr val="868686"/>
                </a:solidFill>
                <a:latin typeface="Arial"/>
                <a:ea typeface="Arial"/>
                <a:cs typeface="Arial"/>
                <a:sym typeface="Arial"/>
              </a:endParaRPr>
            </a:p>
          </p:txBody>
        </p:sp>
        <p:grpSp>
          <p:nvGrpSpPr>
            <p:cNvPr id="1049" name="Google Shape;1049;p48"/>
            <p:cNvGrpSpPr/>
            <p:nvPr/>
          </p:nvGrpSpPr>
          <p:grpSpPr>
            <a:xfrm>
              <a:off x="12374481" y="3689843"/>
              <a:ext cx="2959941" cy="408000"/>
              <a:chOff x="11407746" y="3574231"/>
              <a:chExt cx="2959941" cy="408000"/>
            </a:xfrm>
          </p:grpSpPr>
          <p:sp>
            <p:nvSpPr>
              <p:cNvPr id="1050" name="Google Shape;1050;p48"/>
              <p:cNvSpPr txBox="1"/>
              <p:nvPr/>
            </p:nvSpPr>
            <p:spPr>
              <a:xfrm>
                <a:off x="11558786"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Pandas</a:t>
                </a:r>
                <a:endParaRPr sz="2000" b="0" i="0" u="none" strike="noStrike" cap="none">
                  <a:solidFill>
                    <a:srgbClr val="868686"/>
                  </a:solidFill>
                  <a:latin typeface="Arial"/>
                  <a:ea typeface="Arial"/>
                  <a:cs typeface="Arial"/>
                  <a:sym typeface="Arial"/>
                </a:endParaRPr>
              </a:p>
            </p:txBody>
          </p:sp>
          <p:sp>
            <p:nvSpPr>
              <p:cNvPr id="1051" name="Google Shape;1051;p48"/>
              <p:cNvSpPr txBox="1"/>
              <p:nvPr/>
            </p:nvSpPr>
            <p:spPr>
              <a:xfrm>
                <a:off x="12759156" y="3574231"/>
                <a:ext cx="16085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Cuda Strings</a:t>
                </a:r>
                <a:endParaRPr sz="2000" b="0" i="0" u="none" strike="noStrike" cap="none">
                  <a:solidFill>
                    <a:srgbClr val="868686"/>
                  </a:solidFill>
                  <a:latin typeface="Arial"/>
                  <a:ea typeface="Arial"/>
                  <a:cs typeface="Arial"/>
                  <a:sym typeface="Arial"/>
                </a:endParaRPr>
              </a:p>
            </p:txBody>
          </p:sp>
          <p:sp>
            <p:nvSpPr>
              <p:cNvPr id="1052" name="Google Shape;1052;p48"/>
              <p:cNvSpPr/>
              <p:nvPr/>
            </p:nvSpPr>
            <p:spPr>
              <a:xfrm>
                <a:off x="11407746"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3" name="Google Shape;1053;p48"/>
              <p:cNvSpPr/>
              <p:nvPr/>
            </p:nvSpPr>
            <p:spPr>
              <a:xfrm>
                <a:off x="12617643" y="3707474"/>
                <a:ext cx="141514" cy="14151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054" name="Google Shape;1054;p48"/>
            <p:cNvSpPr txBox="1"/>
            <p:nvPr/>
          </p:nvSpPr>
          <p:spPr>
            <a:xfrm>
              <a:off x="9666514" y="5547270"/>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500</a:t>
              </a:r>
              <a:endParaRPr sz="2400" b="0" i="0" u="none" strike="noStrike" cap="none">
                <a:solidFill>
                  <a:srgbClr val="868686"/>
                </a:solidFill>
                <a:latin typeface="Arial"/>
                <a:ea typeface="Arial"/>
                <a:cs typeface="Arial"/>
                <a:sym typeface="Arial"/>
              </a:endParaRPr>
            </a:p>
          </p:txBody>
        </p:sp>
        <p:sp>
          <p:nvSpPr>
            <p:cNvPr id="1055" name="Google Shape;1055;p48"/>
            <p:cNvSpPr txBox="1"/>
            <p:nvPr/>
          </p:nvSpPr>
          <p:spPr>
            <a:xfrm>
              <a:off x="9666514" y="7424853"/>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a:t>
              </a:r>
              <a:endParaRPr sz="2400" b="0" i="0" u="none" strike="noStrike" cap="none">
                <a:solidFill>
                  <a:srgbClr val="86868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4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Extraction is the Cornerstone</a:t>
            </a:r>
            <a:endParaRPr/>
          </a:p>
        </p:txBody>
      </p:sp>
      <p:sp>
        <p:nvSpPr>
          <p:cNvPr id="1062" name="Google Shape;1062;p49"/>
          <p:cNvSpPr txBox="1">
            <a:spLocks noGrp="1"/>
          </p:cNvSpPr>
          <p:nvPr>
            <p:ph type="body" idx="1"/>
          </p:nvPr>
        </p:nvSpPr>
        <p:spPr>
          <a:xfrm>
            <a:off x="861250" y="3505059"/>
            <a:ext cx="8419170" cy="6198208"/>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CSV Reader, CSV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Parquet Reader, Parquet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ORC Reader, ORC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JSON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Avro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Key is GPU-accelerating both parsing and decompression </a:t>
            </a:r>
            <a:endParaRPr/>
          </a:p>
          <a:p>
            <a:pPr marL="283111" lvl="0" indent="-161190" algn="l" rtl="0">
              <a:lnSpc>
                <a:spcPct val="90000"/>
              </a:lnSpc>
              <a:spcBef>
                <a:spcPts val="3000"/>
              </a:spcBef>
              <a:spcAft>
                <a:spcPts val="0"/>
              </a:spcAft>
              <a:buClr>
                <a:schemeClr val="lt2"/>
              </a:buClr>
              <a:buSzPts val="1920"/>
              <a:buFont typeface="Noto Sans Symbols"/>
              <a:buNone/>
            </a:pPr>
            <a:endParaRPr/>
          </a:p>
        </p:txBody>
      </p:sp>
      <p:sp>
        <p:nvSpPr>
          <p:cNvPr id="1063" name="Google Shape;1063;p4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cuIO for Faster Data Loading</a:t>
            </a:r>
            <a:endParaRPr/>
          </a:p>
        </p:txBody>
      </p:sp>
      <p:sp>
        <p:nvSpPr>
          <p:cNvPr id="1064" name="Google Shape;1064;p49"/>
          <p:cNvSpPr/>
          <p:nvPr/>
        </p:nvSpPr>
        <p:spPr>
          <a:xfrm>
            <a:off x="8332082" y="8474251"/>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200" b="0" i="1" u="none" strike="noStrike" cap="none">
                <a:solidFill>
                  <a:schemeClr val="accent5"/>
                </a:solidFill>
                <a:latin typeface="Trebuchet MS"/>
                <a:ea typeface="Trebuchet MS"/>
                <a:cs typeface="Trebuchet MS"/>
                <a:sym typeface="Trebuchet MS"/>
              </a:rPr>
              <a:t>Source: Apache Crail blog: </a:t>
            </a:r>
            <a:r>
              <a:rPr lang="en-US" sz="1200" b="0" i="1" u="sng" strike="noStrike" cap="none">
                <a:solidFill>
                  <a:schemeClr val="accent4"/>
                </a:solidFill>
                <a:latin typeface="Trebuchet MS"/>
                <a:ea typeface="Trebuchet MS"/>
                <a:cs typeface="Trebuchet MS"/>
                <a:sym typeface="Trebuchet MS"/>
                <a:hlinkClick r:id="rId3"/>
              </a:rPr>
              <a:t>SQL Performance: Part 1 - Input File Formats</a:t>
            </a:r>
            <a:endParaRPr sz="1200" b="0" i="1" u="none" strike="noStrike" cap="none">
              <a:solidFill>
                <a:schemeClr val="accent4"/>
              </a:solidFill>
              <a:latin typeface="Trebuchet MS"/>
              <a:ea typeface="Trebuchet MS"/>
              <a:cs typeface="Trebuchet MS"/>
              <a:sym typeface="Trebuchet MS"/>
            </a:endParaRPr>
          </a:p>
        </p:txBody>
      </p:sp>
      <p:grpSp>
        <p:nvGrpSpPr>
          <p:cNvPr id="1065" name="Google Shape;1065;p49"/>
          <p:cNvGrpSpPr/>
          <p:nvPr/>
        </p:nvGrpSpPr>
        <p:grpSpPr>
          <a:xfrm>
            <a:off x="9603268" y="4066052"/>
            <a:ext cx="8064605" cy="4278668"/>
            <a:chOff x="9603268" y="3785832"/>
            <a:chExt cx="8064605" cy="4278668"/>
          </a:xfrm>
        </p:grpSpPr>
        <p:pic>
          <p:nvPicPr>
            <p:cNvPr id="1066" name="Google Shape;1066;p49"/>
            <p:cNvPicPr preferRelativeResize="0"/>
            <p:nvPr/>
          </p:nvPicPr>
          <p:blipFill rotWithShape="1">
            <a:blip r:embed="rId4">
              <a:alphaModFix/>
            </a:blip>
            <a:srcRect l="4030" r="-4030"/>
            <a:stretch/>
          </p:blipFill>
          <p:spPr>
            <a:xfrm>
              <a:off x="9603268" y="3785832"/>
              <a:ext cx="8064605" cy="4278668"/>
            </a:xfrm>
            <a:prstGeom prst="rect">
              <a:avLst/>
            </a:prstGeom>
            <a:noFill/>
            <a:ln>
              <a:noFill/>
            </a:ln>
          </p:spPr>
        </p:pic>
        <p:cxnSp>
          <p:nvCxnSpPr>
            <p:cNvPr id="1067" name="Google Shape;1067;p49"/>
            <p:cNvCxnSpPr/>
            <p:nvPr/>
          </p:nvCxnSpPr>
          <p:spPr>
            <a:xfrm>
              <a:off x="10010896" y="3960261"/>
              <a:ext cx="7334129" cy="0"/>
            </a:xfrm>
            <a:prstGeom prst="straightConnector1">
              <a:avLst/>
            </a:prstGeom>
            <a:noFill/>
            <a:ln w="31750" cap="flat" cmpd="sng">
              <a:solidFill>
                <a:schemeClr val="lt2"/>
              </a:solidFill>
              <a:prstDash val="solid"/>
              <a:round/>
              <a:headEnd type="none" w="sm" len="sm"/>
              <a:tailEnd type="none" w="sm" len="sm"/>
            </a:ln>
          </p:spPr>
        </p:cxnSp>
        <p:cxnSp>
          <p:nvCxnSpPr>
            <p:cNvPr id="1068" name="Google Shape;1068;p49"/>
            <p:cNvCxnSpPr/>
            <p:nvPr/>
          </p:nvCxnSpPr>
          <p:spPr>
            <a:xfrm>
              <a:off x="10010896" y="4467467"/>
              <a:ext cx="7334129" cy="0"/>
            </a:xfrm>
            <a:prstGeom prst="straightConnector1">
              <a:avLst/>
            </a:prstGeom>
            <a:noFill/>
            <a:ln w="31750" cap="flat" cmpd="sng">
              <a:solidFill>
                <a:schemeClr val="lt2"/>
              </a:solidFill>
              <a:prstDash val="solid"/>
              <a:round/>
              <a:headEnd type="none" w="sm" len="sm"/>
              <a:tailEnd type="none" w="sm" len="sm"/>
            </a:ln>
          </p:spPr>
        </p:cxnSp>
        <p:cxnSp>
          <p:nvCxnSpPr>
            <p:cNvPr id="1069" name="Google Shape;1069;p49"/>
            <p:cNvCxnSpPr/>
            <p:nvPr/>
          </p:nvCxnSpPr>
          <p:spPr>
            <a:xfrm>
              <a:off x="10010896" y="5853354"/>
              <a:ext cx="7334129" cy="0"/>
            </a:xfrm>
            <a:prstGeom prst="straightConnector1">
              <a:avLst/>
            </a:prstGeom>
            <a:noFill/>
            <a:ln w="31750" cap="flat" cmpd="sng">
              <a:solidFill>
                <a:schemeClr val="lt2"/>
              </a:solidFill>
              <a:prstDash val="solid"/>
              <a:round/>
              <a:headEnd type="none" w="sm" len="sm"/>
              <a:tailEnd type="none" w="sm" len="sm"/>
            </a:ln>
          </p:spPr>
        </p:cxnSp>
        <p:cxnSp>
          <p:nvCxnSpPr>
            <p:cNvPr id="1070" name="Google Shape;1070;p49"/>
            <p:cNvCxnSpPr/>
            <p:nvPr/>
          </p:nvCxnSpPr>
          <p:spPr>
            <a:xfrm>
              <a:off x="10010896" y="7224954"/>
              <a:ext cx="733412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ETL is Not Just DataFrames!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cxnSp>
        <p:nvCxnSpPr>
          <p:cNvPr id="1081" name="Google Shape;1081;p5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082" name="Google Shape;1082;p5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083" name="Google Shape;1083;p5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1084" name="Google Shape;1084;p5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085" name="Google Shape;1085;p5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086" name="Google Shape;1086;p5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87" name="Google Shape;1087;p5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88" name="Google Shape;1088;p5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89" name="Google Shape;1089;p5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90" name="Google Shape;1090;p5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91" name="Google Shape;1091;p5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92" name="Google Shape;1092;p5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93" name="Google Shape;1093;p5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94" name="Google Shape;1094;p5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95" name="Google Shape;1095;p5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96" name="Google Shape;1096;p5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97" name="Google Shape;1097;p5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098" name="Google Shape;1098;p5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99" name="Google Shape;1099;p5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100" name="Google Shape;1100;p5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Building Bridges into the Array Ecosystem</a:t>
            </a:r>
            <a:endParaRPr/>
          </a:p>
        </p:txBody>
      </p:sp>
      <p:sp>
        <p:nvSpPr>
          <p:cNvPr id="1101" name="Google Shape;1101;p51"/>
          <p:cNvSpPr/>
          <p:nvPr/>
        </p:nvSpPr>
        <p:spPr>
          <a:xfrm>
            <a:off x="1831955" y="26095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102" name="Google Shape;1102;p5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5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Interoperability for the Win</a:t>
            </a:r>
            <a:endParaRPr/>
          </a:p>
        </p:txBody>
      </p:sp>
      <p:grpSp>
        <p:nvGrpSpPr>
          <p:cNvPr id="1109" name="Google Shape;1109;p52"/>
          <p:cNvGrpSpPr/>
          <p:nvPr/>
        </p:nvGrpSpPr>
        <p:grpSpPr>
          <a:xfrm>
            <a:off x="10343976" y="4576351"/>
            <a:ext cx="7113495" cy="2357860"/>
            <a:chOff x="8564126" y="5863201"/>
            <a:chExt cx="7113495" cy="2357860"/>
          </a:xfrm>
        </p:grpSpPr>
        <p:grpSp>
          <p:nvGrpSpPr>
            <p:cNvPr id="1110" name="Google Shape;1110;p52"/>
            <p:cNvGrpSpPr/>
            <p:nvPr/>
          </p:nvGrpSpPr>
          <p:grpSpPr>
            <a:xfrm>
              <a:off x="8564126" y="5863201"/>
              <a:ext cx="7113495" cy="2357860"/>
              <a:chOff x="4143762" y="4397904"/>
              <a:chExt cx="10010548" cy="3318125"/>
            </a:xfrm>
          </p:grpSpPr>
          <p:pic>
            <p:nvPicPr>
              <p:cNvPr id="1111" name="Google Shape;1111;p52"/>
              <p:cNvPicPr preferRelativeResize="0"/>
              <p:nvPr/>
            </p:nvPicPr>
            <p:blipFill rotWithShape="1">
              <a:blip r:embed="rId3">
                <a:alphaModFix/>
              </a:blip>
              <a:srcRect/>
              <a:stretch/>
            </p:blipFill>
            <p:spPr>
              <a:xfrm>
                <a:off x="4602776" y="6706233"/>
                <a:ext cx="1009796" cy="1009796"/>
              </a:xfrm>
              <a:prstGeom prst="rect">
                <a:avLst/>
              </a:prstGeom>
              <a:noFill/>
              <a:ln>
                <a:noFill/>
              </a:ln>
            </p:spPr>
          </p:pic>
          <p:pic>
            <p:nvPicPr>
              <p:cNvPr id="1112" name="Google Shape;1112;p52"/>
              <p:cNvPicPr preferRelativeResize="0"/>
              <p:nvPr/>
            </p:nvPicPr>
            <p:blipFill rotWithShape="1">
              <a:blip r:embed="rId4">
                <a:alphaModFix/>
              </a:blip>
              <a:srcRect/>
              <a:stretch/>
            </p:blipFill>
            <p:spPr>
              <a:xfrm>
                <a:off x="4143762" y="4397904"/>
                <a:ext cx="1924285" cy="823594"/>
              </a:xfrm>
              <a:prstGeom prst="rect">
                <a:avLst/>
              </a:prstGeom>
              <a:noFill/>
              <a:ln>
                <a:noFill/>
              </a:ln>
            </p:spPr>
          </p:pic>
          <p:pic>
            <p:nvPicPr>
              <p:cNvPr id="1113" name="Google Shape;1113;p52"/>
              <p:cNvPicPr preferRelativeResize="0"/>
              <p:nvPr/>
            </p:nvPicPr>
            <p:blipFill rotWithShape="1">
              <a:blip r:embed="rId5">
                <a:alphaModFix/>
              </a:blip>
              <a:srcRect/>
              <a:stretch/>
            </p:blipFill>
            <p:spPr>
              <a:xfrm>
                <a:off x="6483790" y="6904480"/>
                <a:ext cx="1872644" cy="374530"/>
              </a:xfrm>
              <a:prstGeom prst="rect">
                <a:avLst/>
              </a:prstGeom>
              <a:noFill/>
              <a:ln>
                <a:noFill/>
              </a:ln>
            </p:spPr>
          </p:pic>
          <p:pic>
            <p:nvPicPr>
              <p:cNvPr id="1114" name="Google Shape;1114;p52"/>
              <p:cNvPicPr preferRelativeResize="0"/>
              <p:nvPr/>
            </p:nvPicPr>
            <p:blipFill rotWithShape="1">
              <a:blip r:embed="rId6">
                <a:alphaModFix/>
              </a:blip>
              <a:srcRect/>
              <a:stretch/>
            </p:blipFill>
            <p:spPr>
              <a:xfrm>
                <a:off x="9785351" y="4615629"/>
                <a:ext cx="1309749" cy="445325"/>
              </a:xfrm>
              <a:prstGeom prst="rect">
                <a:avLst/>
              </a:prstGeom>
              <a:noFill/>
              <a:ln>
                <a:noFill/>
              </a:ln>
            </p:spPr>
          </p:pic>
          <p:sp>
            <p:nvSpPr>
              <p:cNvPr id="1115" name="Google Shape;1115;p52"/>
              <p:cNvSpPr txBox="1"/>
              <p:nvPr/>
            </p:nvSpPr>
            <p:spPr>
              <a:xfrm>
                <a:off x="7251942" y="4451386"/>
                <a:ext cx="1607400" cy="6909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900" b="1" i="0" u="none" strike="noStrike" cap="none">
                    <a:solidFill>
                      <a:srgbClr val="000000"/>
                    </a:solidFill>
                    <a:latin typeface="Trebuchet MS"/>
                    <a:ea typeface="Trebuchet MS"/>
                    <a:cs typeface="Trebuchet MS"/>
                    <a:sym typeface="Trebuchet MS"/>
                  </a:rPr>
                  <a:t>mpi4py</a:t>
                </a:r>
                <a:endParaRPr sz="1900" b="1" i="0" u="none" strike="noStrike" cap="none">
                  <a:solidFill>
                    <a:srgbClr val="000000"/>
                  </a:solidFill>
                  <a:latin typeface="Trebuchet MS"/>
                  <a:ea typeface="Trebuchet MS"/>
                  <a:cs typeface="Trebuchet MS"/>
                  <a:sym typeface="Trebuchet MS"/>
                </a:endParaRPr>
              </a:p>
            </p:txBody>
          </p:sp>
          <p:pic>
            <p:nvPicPr>
              <p:cNvPr id="1116" name="Google Shape;1116;p52"/>
              <p:cNvPicPr preferRelativeResize="0"/>
              <p:nvPr/>
            </p:nvPicPr>
            <p:blipFill rotWithShape="1">
              <a:blip r:embed="rId7">
                <a:alphaModFix/>
              </a:blip>
              <a:srcRect/>
              <a:stretch/>
            </p:blipFill>
            <p:spPr>
              <a:xfrm>
                <a:off x="12021090" y="4586040"/>
                <a:ext cx="1666129" cy="445325"/>
              </a:xfrm>
              <a:prstGeom prst="rect">
                <a:avLst/>
              </a:prstGeom>
              <a:noFill/>
              <a:ln>
                <a:noFill/>
              </a:ln>
            </p:spPr>
          </p:pic>
          <p:pic>
            <p:nvPicPr>
              <p:cNvPr id="1117" name="Google Shape;1117;p52"/>
              <p:cNvPicPr preferRelativeResize="0"/>
              <p:nvPr/>
            </p:nvPicPr>
            <p:blipFill rotWithShape="1">
              <a:blip r:embed="rId8">
                <a:alphaModFix/>
              </a:blip>
              <a:srcRect b="26302"/>
              <a:stretch/>
            </p:blipFill>
            <p:spPr>
              <a:xfrm>
                <a:off x="11828485" y="6782809"/>
                <a:ext cx="2325825" cy="559986"/>
              </a:xfrm>
              <a:prstGeom prst="rect">
                <a:avLst/>
              </a:prstGeom>
              <a:noFill/>
              <a:ln>
                <a:noFill/>
              </a:ln>
            </p:spPr>
          </p:pic>
          <p:pic>
            <p:nvPicPr>
              <p:cNvPr id="1118" name="Google Shape;1118;p52"/>
              <p:cNvPicPr preferRelativeResize="0"/>
              <p:nvPr/>
            </p:nvPicPr>
            <p:blipFill rotWithShape="1">
              <a:blip r:embed="rId9">
                <a:alphaModFix/>
              </a:blip>
              <a:srcRect/>
              <a:stretch/>
            </p:blipFill>
            <p:spPr>
              <a:xfrm>
                <a:off x="9227652" y="6807338"/>
                <a:ext cx="1729617" cy="657402"/>
              </a:xfrm>
              <a:prstGeom prst="rect">
                <a:avLst/>
              </a:prstGeom>
              <a:noFill/>
              <a:ln>
                <a:noFill/>
              </a:ln>
            </p:spPr>
          </p:pic>
        </p:grpSp>
        <p:cxnSp>
          <p:nvCxnSpPr>
            <p:cNvPr id="1119" name="Google Shape;1119;p52"/>
            <p:cNvCxnSpPr/>
            <p:nvPr/>
          </p:nvCxnSpPr>
          <p:spPr>
            <a:xfrm>
              <a:off x="9260406" y="6417617"/>
              <a:ext cx="1626000" cy="1096800"/>
            </a:xfrm>
            <a:prstGeom prst="straightConnector1">
              <a:avLst/>
            </a:prstGeom>
            <a:noFill/>
            <a:ln w="25400" cap="rnd" cmpd="sng">
              <a:solidFill>
                <a:schemeClr val="lt2"/>
              </a:solidFill>
              <a:prstDash val="solid"/>
              <a:round/>
              <a:headEnd type="none" w="sm" len="sm"/>
              <a:tailEnd type="none" w="sm" len="sm"/>
            </a:ln>
          </p:spPr>
        </p:cxnSp>
        <p:cxnSp>
          <p:nvCxnSpPr>
            <p:cNvPr id="1120" name="Google Shape;1120;p52"/>
            <p:cNvCxnSpPr/>
            <p:nvPr/>
          </p:nvCxnSpPr>
          <p:spPr>
            <a:xfrm>
              <a:off x="9259142" y="6412559"/>
              <a:ext cx="3490500" cy="1099800"/>
            </a:xfrm>
            <a:prstGeom prst="straightConnector1">
              <a:avLst/>
            </a:prstGeom>
            <a:noFill/>
            <a:ln w="25400" cap="rnd" cmpd="sng">
              <a:solidFill>
                <a:schemeClr val="accent1"/>
              </a:solidFill>
              <a:prstDash val="solid"/>
              <a:round/>
              <a:headEnd type="none" w="sm" len="sm"/>
              <a:tailEnd type="none" w="sm" len="sm"/>
            </a:ln>
          </p:spPr>
        </p:cxnSp>
        <p:cxnSp>
          <p:nvCxnSpPr>
            <p:cNvPr id="1121" name="Google Shape;1121;p52"/>
            <p:cNvCxnSpPr/>
            <p:nvPr/>
          </p:nvCxnSpPr>
          <p:spPr>
            <a:xfrm>
              <a:off x="9257697" y="6412752"/>
              <a:ext cx="5582700" cy="1098600"/>
            </a:xfrm>
            <a:prstGeom prst="straightConnector1">
              <a:avLst/>
            </a:prstGeom>
            <a:noFill/>
            <a:ln w="25400" cap="rnd" cmpd="sng">
              <a:solidFill>
                <a:schemeClr val="lt2"/>
              </a:solidFill>
              <a:prstDash val="solid"/>
              <a:round/>
              <a:headEnd type="none" w="sm" len="sm"/>
              <a:tailEnd type="none" w="sm" len="sm"/>
            </a:ln>
          </p:spPr>
        </p:cxnSp>
        <p:cxnSp>
          <p:nvCxnSpPr>
            <p:cNvPr id="1122" name="Google Shape;1122;p52"/>
            <p:cNvCxnSpPr/>
            <p:nvPr/>
          </p:nvCxnSpPr>
          <p:spPr>
            <a:xfrm flipH="1">
              <a:off x="9257757" y="6406515"/>
              <a:ext cx="2064900" cy="1107300"/>
            </a:xfrm>
            <a:prstGeom prst="straightConnector1">
              <a:avLst/>
            </a:prstGeom>
            <a:noFill/>
            <a:ln w="25400" cap="rnd" cmpd="sng">
              <a:solidFill>
                <a:schemeClr val="accent1"/>
              </a:solidFill>
              <a:prstDash val="solid"/>
              <a:round/>
              <a:headEnd type="none" w="sm" len="sm"/>
              <a:tailEnd type="none" w="sm" len="sm"/>
            </a:ln>
          </p:spPr>
        </p:cxnSp>
        <p:cxnSp>
          <p:nvCxnSpPr>
            <p:cNvPr id="1123" name="Google Shape;1123;p52"/>
            <p:cNvCxnSpPr/>
            <p:nvPr/>
          </p:nvCxnSpPr>
          <p:spPr>
            <a:xfrm flipH="1">
              <a:off x="10888558" y="6408234"/>
              <a:ext cx="434100" cy="1108200"/>
            </a:xfrm>
            <a:prstGeom prst="straightConnector1">
              <a:avLst/>
            </a:prstGeom>
            <a:noFill/>
            <a:ln w="25400" cap="rnd" cmpd="sng">
              <a:solidFill>
                <a:schemeClr val="lt2"/>
              </a:solidFill>
              <a:prstDash val="solid"/>
              <a:round/>
              <a:headEnd type="none" w="sm" len="sm"/>
              <a:tailEnd type="none" w="sm" len="sm"/>
            </a:ln>
          </p:spPr>
        </p:cxnSp>
        <p:cxnSp>
          <p:nvCxnSpPr>
            <p:cNvPr id="1124" name="Google Shape;1124;p52"/>
            <p:cNvCxnSpPr/>
            <p:nvPr/>
          </p:nvCxnSpPr>
          <p:spPr>
            <a:xfrm flipH="1">
              <a:off x="10890617" y="6408234"/>
              <a:ext cx="2146500" cy="1104000"/>
            </a:xfrm>
            <a:prstGeom prst="straightConnector1">
              <a:avLst/>
            </a:prstGeom>
            <a:noFill/>
            <a:ln w="25400" cap="rnd" cmpd="sng">
              <a:solidFill>
                <a:schemeClr val="lt2"/>
              </a:solidFill>
              <a:prstDash val="solid"/>
              <a:round/>
              <a:headEnd type="none" w="sm" len="sm"/>
              <a:tailEnd type="none" w="sm" len="sm"/>
            </a:ln>
          </p:spPr>
        </p:cxnSp>
        <p:cxnSp>
          <p:nvCxnSpPr>
            <p:cNvPr id="1125" name="Google Shape;1125;p52"/>
            <p:cNvCxnSpPr/>
            <p:nvPr/>
          </p:nvCxnSpPr>
          <p:spPr>
            <a:xfrm>
              <a:off x="11327811" y="6413387"/>
              <a:ext cx="1417800" cy="1096800"/>
            </a:xfrm>
            <a:prstGeom prst="straightConnector1">
              <a:avLst/>
            </a:prstGeom>
            <a:noFill/>
            <a:ln w="25400" cap="rnd" cmpd="sng">
              <a:solidFill>
                <a:schemeClr val="accent1"/>
              </a:solidFill>
              <a:prstDash val="solid"/>
              <a:round/>
              <a:headEnd type="none" w="sm" len="sm"/>
              <a:tailEnd type="none" w="sm" len="sm"/>
            </a:ln>
          </p:spPr>
        </p:cxnSp>
        <p:cxnSp>
          <p:nvCxnSpPr>
            <p:cNvPr id="1126" name="Google Shape;1126;p52"/>
            <p:cNvCxnSpPr/>
            <p:nvPr/>
          </p:nvCxnSpPr>
          <p:spPr>
            <a:xfrm>
              <a:off x="13040554" y="6409951"/>
              <a:ext cx="1798500" cy="1098900"/>
            </a:xfrm>
            <a:prstGeom prst="straightConnector1">
              <a:avLst/>
            </a:prstGeom>
            <a:noFill/>
            <a:ln w="25400" cap="rnd" cmpd="sng">
              <a:solidFill>
                <a:schemeClr val="lt2"/>
              </a:solidFill>
              <a:prstDash val="solid"/>
              <a:round/>
              <a:headEnd type="none" w="sm" len="sm"/>
              <a:tailEnd type="none" w="sm" len="sm"/>
            </a:ln>
          </p:spPr>
        </p:cxnSp>
        <p:cxnSp>
          <p:nvCxnSpPr>
            <p:cNvPr id="1127" name="Google Shape;1127;p52"/>
            <p:cNvCxnSpPr/>
            <p:nvPr/>
          </p:nvCxnSpPr>
          <p:spPr>
            <a:xfrm flipH="1">
              <a:off x="12751722" y="6412559"/>
              <a:ext cx="2087400" cy="1101900"/>
            </a:xfrm>
            <a:prstGeom prst="straightConnector1">
              <a:avLst/>
            </a:prstGeom>
            <a:noFill/>
            <a:ln w="25400" cap="rnd" cmpd="sng">
              <a:solidFill>
                <a:schemeClr val="accent1"/>
              </a:solidFill>
              <a:prstDash val="solid"/>
              <a:round/>
              <a:headEnd type="none" w="sm" len="sm"/>
              <a:tailEnd type="none" w="sm" len="sm"/>
            </a:ln>
          </p:spPr>
        </p:cxnSp>
        <p:cxnSp>
          <p:nvCxnSpPr>
            <p:cNvPr id="1128" name="Google Shape;1128;p52"/>
            <p:cNvCxnSpPr/>
            <p:nvPr/>
          </p:nvCxnSpPr>
          <p:spPr>
            <a:xfrm>
              <a:off x="11326093" y="6406515"/>
              <a:ext cx="3513000" cy="1106100"/>
            </a:xfrm>
            <a:prstGeom prst="straightConnector1">
              <a:avLst/>
            </a:prstGeom>
            <a:noFill/>
            <a:ln w="25400" cap="rnd" cmpd="sng">
              <a:solidFill>
                <a:schemeClr val="lt2"/>
              </a:solidFill>
              <a:prstDash val="solid"/>
              <a:round/>
              <a:headEnd type="none" w="sm" len="sm"/>
              <a:tailEnd type="none" w="sm" len="sm"/>
            </a:ln>
          </p:spPr>
        </p:cxnSp>
        <p:cxnSp>
          <p:nvCxnSpPr>
            <p:cNvPr id="1129" name="Google Shape;1129;p52"/>
            <p:cNvCxnSpPr/>
            <p:nvPr/>
          </p:nvCxnSpPr>
          <p:spPr>
            <a:xfrm flipH="1">
              <a:off x="12749801" y="6408234"/>
              <a:ext cx="285600" cy="1106100"/>
            </a:xfrm>
            <a:prstGeom prst="straightConnector1">
              <a:avLst/>
            </a:prstGeom>
            <a:noFill/>
            <a:ln w="25400" cap="rnd" cmpd="sng">
              <a:solidFill>
                <a:schemeClr val="accent1"/>
              </a:solidFill>
              <a:prstDash val="solid"/>
              <a:round/>
              <a:headEnd type="none" w="sm" len="sm"/>
              <a:tailEnd type="none" w="sm" len="sm"/>
            </a:ln>
          </p:spPr>
        </p:cxnSp>
        <p:cxnSp>
          <p:nvCxnSpPr>
            <p:cNvPr id="1130" name="Google Shape;1130;p52"/>
            <p:cNvCxnSpPr/>
            <p:nvPr/>
          </p:nvCxnSpPr>
          <p:spPr>
            <a:xfrm flipH="1">
              <a:off x="10889429" y="6410030"/>
              <a:ext cx="3945900" cy="1105200"/>
            </a:xfrm>
            <a:prstGeom prst="straightConnector1">
              <a:avLst/>
            </a:prstGeom>
            <a:noFill/>
            <a:ln w="25400" cap="rnd" cmpd="sng">
              <a:solidFill>
                <a:schemeClr val="lt2"/>
              </a:solidFill>
              <a:prstDash val="solid"/>
              <a:round/>
              <a:headEnd type="none" w="sm" len="sm"/>
              <a:tailEnd type="none" w="sm" len="sm"/>
            </a:ln>
          </p:spPr>
        </p:cxnSp>
        <p:cxnSp>
          <p:nvCxnSpPr>
            <p:cNvPr id="1131" name="Google Shape;1131;p52"/>
            <p:cNvCxnSpPr/>
            <p:nvPr/>
          </p:nvCxnSpPr>
          <p:spPr>
            <a:xfrm flipH="1">
              <a:off x="9256581" y="6405676"/>
              <a:ext cx="3780000" cy="1109400"/>
            </a:xfrm>
            <a:prstGeom prst="straightConnector1">
              <a:avLst/>
            </a:prstGeom>
            <a:noFill/>
            <a:ln w="25400" cap="rnd" cmpd="sng">
              <a:solidFill>
                <a:schemeClr val="accent1"/>
              </a:solidFill>
              <a:prstDash val="solid"/>
              <a:round/>
              <a:headEnd type="none" w="sm" len="sm"/>
              <a:tailEnd type="none" w="sm" len="sm"/>
            </a:ln>
          </p:spPr>
        </p:cxnSp>
        <p:cxnSp>
          <p:nvCxnSpPr>
            <p:cNvPr id="1132" name="Google Shape;1132;p52"/>
            <p:cNvCxnSpPr/>
            <p:nvPr/>
          </p:nvCxnSpPr>
          <p:spPr>
            <a:xfrm flipH="1">
              <a:off x="9257842" y="6409922"/>
              <a:ext cx="5577600" cy="1105200"/>
            </a:xfrm>
            <a:prstGeom prst="straightConnector1">
              <a:avLst/>
            </a:prstGeom>
            <a:noFill/>
            <a:ln w="25400" cap="rnd" cmpd="sng">
              <a:solidFill>
                <a:schemeClr val="accent1"/>
              </a:solidFill>
              <a:prstDash val="solid"/>
              <a:round/>
              <a:headEnd type="none" w="sm" len="sm"/>
              <a:tailEnd type="none" w="sm" len="sm"/>
            </a:ln>
          </p:spPr>
        </p:cxnSp>
        <p:sp>
          <p:nvSpPr>
            <p:cNvPr id="1133" name="Google Shape;1133;p52"/>
            <p:cNvSpPr/>
            <p:nvPr/>
          </p:nvSpPr>
          <p:spPr>
            <a:xfrm>
              <a:off x="9249893" y="6404436"/>
              <a:ext cx="5600100" cy="1118100"/>
            </a:xfrm>
            <a:prstGeom prst="rect">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134" name="Google Shape;1134;p52"/>
          <p:cNvSpPr txBox="1">
            <a:spLocks noGrp="1"/>
          </p:cNvSpPr>
          <p:nvPr>
            <p:ph type="body" idx="1"/>
          </p:nvPr>
        </p:nvSpPr>
        <p:spPr>
          <a:xfrm>
            <a:off x="861250" y="3505059"/>
            <a:ext cx="8419200" cy="6198300"/>
          </a:xfrm>
          <a:prstGeom prst="rect">
            <a:avLst/>
          </a:prstGeom>
          <a:noFill/>
          <a:ln>
            <a:noFill/>
          </a:ln>
        </p:spPr>
        <p:txBody>
          <a:bodyPr spcFirstLastPara="1" wrap="square" lIns="91425" tIns="45700" rIns="91425" bIns="45700" anchor="t" anchorCtr="0">
            <a:noAutofit/>
          </a:bodyPr>
          <a:lstStyle/>
          <a:p>
            <a:pPr marL="283110" lvl="0" indent="-283110" algn="l" rtl="0">
              <a:lnSpc>
                <a:spcPct val="90000"/>
              </a:lnSpc>
              <a:spcBef>
                <a:spcPts val="0"/>
              </a:spcBef>
              <a:spcAft>
                <a:spcPts val="0"/>
              </a:spcAft>
              <a:buClr>
                <a:schemeClr val="lt2"/>
              </a:buClr>
              <a:buSzPts val="1920"/>
              <a:buFont typeface="Noto Sans Symbols"/>
              <a:buChar char="🞂"/>
            </a:pPr>
            <a:r>
              <a:rPr lang="en-US"/>
              <a:t>Real-world workflows often need to share data between libraries</a:t>
            </a:r>
            <a:endParaRPr/>
          </a:p>
          <a:p>
            <a:pPr marL="0" lvl="0" indent="0" algn="l" rtl="0">
              <a:lnSpc>
                <a:spcPct val="90000"/>
              </a:lnSpc>
              <a:spcBef>
                <a:spcPts val="0"/>
              </a:spcBef>
              <a:spcAft>
                <a:spcPts val="0"/>
              </a:spcAft>
              <a:buNone/>
            </a:pPr>
            <a:endParaRPr/>
          </a:p>
          <a:p>
            <a:pPr marL="283110" lvl="0" indent="-283110" algn="l" rtl="0">
              <a:lnSpc>
                <a:spcPct val="90000"/>
              </a:lnSpc>
              <a:spcBef>
                <a:spcPts val="0"/>
              </a:spcBef>
              <a:spcAft>
                <a:spcPts val="0"/>
              </a:spcAft>
              <a:buClr>
                <a:schemeClr val="lt2"/>
              </a:buClr>
              <a:buSzPts val="1920"/>
              <a:buFont typeface="Noto Sans Symbols"/>
              <a:buChar char="🞂"/>
            </a:pPr>
            <a:r>
              <a:rPr lang="en-US"/>
              <a:t>RAPIDS supports device memory sharing between many popular data science and deep learning libraries</a:t>
            </a:r>
            <a:endParaRPr/>
          </a:p>
          <a:p>
            <a:pPr marL="0" lvl="0" indent="0" algn="l" rtl="0">
              <a:lnSpc>
                <a:spcPct val="90000"/>
              </a:lnSpc>
              <a:spcBef>
                <a:spcPts val="0"/>
              </a:spcBef>
              <a:spcAft>
                <a:spcPts val="0"/>
              </a:spcAft>
              <a:buNone/>
            </a:pPr>
            <a:endParaRPr/>
          </a:p>
          <a:p>
            <a:pPr marL="283110" lvl="0" indent="-283110" algn="l" rtl="0">
              <a:lnSpc>
                <a:spcPct val="90000"/>
              </a:lnSpc>
              <a:spcBef>
                <a:spcPts val="0"/>
              </a:spcBef>
              <a:spcAft>
                <a:spcPts val="0"/>
              </a:spcAft>
              <a:buClr>
                <a:schemeClr val="lt2"/>
              </a:buClr>
              <a:buSzPts val="1920"/>
              <a:buFont typeface="Noto Sans Symbols"/>
              <a:buChar char="🞂"/>
            </a:pPr>
            <a:r>
              <a:rPr lang="en-US"/>
              <a:t>Keeps data on the GPU--avoids costly copying back and forth to host memory</a:t>
            </a:r>
            <a:endParaRPr/>
          </a:p>
          <a:p>
            <a:pPr marL="0" lvl="0" indent="0" algn="l" rtl="0">
              <a:lnSpc>
                <a:spcPct val="90000"/>
              </a:lnSpc>
              <a:spcBef>
                <a:spcPts val="0"/>
              </a:spcBef>
              <a:spcAft>
                <a:spcPts val="0"/>
              </a:spcAft>
              <a:buNone/>
            </a:pPr>
            <a:endParaRPr/>
          </a:p>
          <a:p>
            <a:pPr marL="283110" lvl="0" indent="-283110" algn="l" rtl="0">
              <a:lnSpc>
                <a:spcPct val="90000"/>
              </a:lnSpc>
              <a:spcBef>
                <a:spcPts val="0"/>
              </a:spcBef>
              <a:spcAft>
                <a:spcPts val="0"/>
              </a:spcAft>
              <a:buClr>
                <a:schemeClr val="lt2"/>
              </a:buClr>
              <a:buSzPts val="1920"/>
              <a:buFont typeface="Noto Sans Symbols"/>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marL="283110" lvl="0" indent="-161190" algn="l" rtl="0">
              <a:lnSpc>
                <a:spcPct val="90000"/>
              </a:lnSpc>
              <a:spcBef>
                <a:spcPts val="30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5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Arrays and DataFrames</a:t>
            </a:r>
            <a:endParaRPr/>
          </a:p>
        </p:txBody>
      </p:sp>
      <p:sp>
        <p:nvSpPr>
          <p:cNvPr id="1141" name="Google Shape;1141;p5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CUDA Python Arrays</a:t>
            </a:r>
            <a:endParaRPr/>
          </a:p>
        </p:txBody>
      </p:sp>
      <p:pic>
        <p:nvPicPr>
          <p:cNvPr id="1142" name="Google Shape;1142;p53"/>
          <p:cNvPicPr preferRelativeResize="0"/>
          <p:nvPr/>
        </p:nvPicPr>
        <p:blipFill rotWithShape="1">
          <a:blip r:embed="rId3">
            <a:alphaModFix/>
          </a:blip>
          <a:srcRect/>
          <a:stretch/>
        </p:blipFill>
        <p:spPr>
          <a:xfrm>
            <a:off x="5640079" y="3542076"/>
            <a:ext cx="3105798" cy="1329290"/>
          </a:xfrm>
          <a:prstGeom prst="rect">
            <a:avLst/>
          </a:prstGeom>
          <a:noFill/>
          <a:ln>
            <a:noFill/>
          </a:ln>
        </p:spPr>
      </p:pic>
      <p:pic>
        <p:nvPicPr>
          <p:cNvPr id="1143" name="Google Shape;1143;p53"/>
          <p:cNvPicPr preferRelativeResize="0"/>
          <p:nvPr/>
        </p:nvPicPr>
        <p:blipFill rotWithShape="1">
          <a:blip r:embed="rId4">
            <a:alphaModFix/>
          </a:blip>
          <a:srcRect/>
          <a:stretch/>
        </p:blipFill>
        <p:spPr>
          <a:xfrm>
            <a:off x="9619246" y="3817567"/>
            <a:ext cx="2792976" cy="746510"/>
          </a:xfrm>
          <a:prstGeom prst="rect">
            <a:avLst/>
          </a:prstGeom>
          <a:noFill/>
          <a:ln>
            <a:noFill/>
          </a:ln>
        </p:spPr>
      </p:pic>
      <p:grpSp>
        <p:nvGrpSpPr>
          <p:cNvPr id="1144" name="Google Shape;1144;p53"/>
          <p:cNvGrpSpPr/>
          <p:nvPr/>
        </p:nvGrpSpPr>
        <p:grpSpPr>
          <a:xfrm>
            <a:off x="1847256" y="5748631"/>
            <a:ext cx="7677814" cy="3302759"/>
            <a:chOff x="1683354" y="5813946"/>
            <a:chExt cx="7677814" cy="3302759"/>
          </a:xfrm>
        </p:grpSpPr>
        <p:sp>
          <p:nvSpPr>
            <p:cNvPr id="1145" name="Google Shape;1145;p53"/>
            <p:cNvSpPr/>
            <p:nvPr/>
          </p:nvSpPr>
          <p:spPr>
            <a:xfrm>
              <a:off x="1683354" y="5813946"/>
              <a:ext cx="156949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46" name="Google Shape;1146;p53"/>
            <p:cNvSpPr/>
            <p:nvPr/>
          </p:nvSpPr>
          <p:spPr>
            <a:xfrm>
              <a:off x="1683354" y="6223378"/>
              <a:ext cx="156949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47" name="Google Shape;1147;p53"/>
            <p:cNvSpPr/>
            <p:nvPr/>
          </p:nvSpPr>
          <p:spPr>
            <a:xfrm>
              <a:off x="1683354" y="7424381"/>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48" name="Google Shape;1148;p53"/>
            <p:cNvSpPr/>
            <p:nvPr/>
          </p:nvSpPr>
          <p:spPr>
            <a:xfrm>
              <a:off x="1683354" y="8338782"/>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49" name="Google Shape;1149;p53"/>
            <p:cNvSpPr/>
            <p:nvPr/>
          </p:nvSpPr>
          <p:spPr>
            <a:xfrm>
              <a:off x="4844020" y="5813946"/>
              <a:ext cx="144666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0" name="Google Shape;1150;p53"/>
            <p:cNvSpPr/>
            <p:nvPr/>
          </p:nvSpPr>
          <p:spPr>
            <a:xfrm>
              <a:off x="4844020" y="6223378"/>
              <a:ext cx="144666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1" name="Google Shape;1151;p53"/>
            <p:cNvSpPr/>
            <p:nvPr/>
          </p:nvSpPr>
          <p:spPr>
            <a:xfrm>
              <a:off x="4844020" y="7424381"/>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2" name="Google Shape;1152;p53"/>
            <p:cNvSpPr/>
            <p:nvPr/>
          </p:nvSpPr>
          <p:spPr>
            <a:xfrm>
              <a:off x="4844020" y="8338782"/>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3" name="Google Shape;1153;p53"/>
            <p:cNvSpPr/>
            <p:nvPr/>
          </p:nvSpPr>
          <p:spPr>
            <a:xfrm>
              <a:off x="3381290" y="5813946"/>
              <a:ext cx="400624"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4" name="Google Shape;1154;p53"/>
            <p:cNvSpPr/>
            <p:nvPr/>
          </p:nvSpPr>
          <p:spPr>
            <a:xfrm>
              <a:off x="3381290" y="6223378"/>
              <a:ext cx="400624"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5" name="Google Shape;1155;p53"/>
            <p:cNvSpPr/>
            <p:nvPr/>
          </p:nvSpPr>
          <p:spPr>
            <a:xfrm>
              <a:off x="3381290" y="7424381"/>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6" name="Google Shape;1156;p53"/>
            <p:cNvSpPr/>
            <p:nvPr/>
          </p:nvSpPr>
          <p:spPr>
            <a:xfrm>
              <a:off x="3381290" y="8338782"/>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7" name="Google Shape;1157;p53"/>
            <p:cNvSpPr/>
            <p:nvPr/>
          </p:nvSpPr>
          <p:spPr>
            <a:xfrm>
              <a:off x="3910358" y="5813946"/>
              <a:ext cx="80521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8" name="Google Shape;1158;p53"/>
            <p:cNvSpPr/>
            <p:nvPr/>
          </p:nvSpPr>
          <p:spPr>
            <a:xfrm>
              <a:off x="3910358" y="6223378"/>
              <a:ext cx="80521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59" name="Google Shape;1159;p53"/>
            <p:cNvSpPr/>
            <p:nvPr/>
          </p:nvSpPr>
          <p:spPr>
            <a:xfrm>
              <a:off x="3910358" y="7424381"/>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0" name="Google Shape;1160;p53"/>
            <p:cNvSpPr/>
            <p:nvPr/>
          </p:nvSpPr>
          <p:spPr>
            <a:xfrm>
              <a:off x="3910358" y="8338782"/>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1" name="Google Shape;1161;p53"/>
            <p:cNvSpPr/>
            <p:nvPr/>
          </p:nvSpPr>
          <p:spPr>
            <a:xfrm>
              <a:off x="6419127" y="5813946"/>
              <a:ext cx="68238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2" name="Google Shape;1162;p53"/>
            <p:cNvSpPr/>
            <p:nvPr/>
          </p:nvSpPr>
          <p:spPr>
            <a:xfrm>
              <a:off x="6419127" y="6223378"/>
              <a:ext cx="68238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3" name="Google Shape;1163;p53"/>
            <p:cNvSpPr/>
            <p:nvPr/>
          </p:nvSpPr>
          <p:spPr>
            <a:xfrm>
              <a:off x="6419127" y="7424381"/>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4" name="Google Shape;1164;p53"/>
            <p:cNvSpPr/>
            <p:nvPr/>
          </p:nvSpPr>
          <p:spPr>
            <a:xfrm>
              <a:off x="6419127" y="8338782"/>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165" name="Google Shape;1165;p53"/>
            <p:cNvGrpSpPr/>
            <p:nvPr/>
          </p:nvGrpSpPr>
          <p:grpSpPr>
            <a:xfrm>
              <a:off x="7181155" y="6223378"/>
              <a:ext cx="168821" cy="1067025"/>
              <a:chOff x="7237213" y="6223378"/>
              <a:chExt cx="168821" cy="1067025"/>
            </a:xfrm>
          </p:grpSpPr>
          <p:cxnSp>
            <p:nvCxnSpPr>
              <p:cNvPr id="1166" name="Google Shape;1166;p53"/>
              <p:cNvCxnSpPr/>
              <p:nvPr/>
            </p:nvCxnSpPr>
            <p:spPr>
              <a:xfrm>
                <a:off x="7400570" y="6223378"/>
                <a:ext cx="0" cy="1067025"/>
              </a:xfrm>
              <a:prstGeom prst="straightConnector1">
                <a:avLst/>
              </a:prstGeom>
              <a:noFill/>
              <a:ln w="19050" cap="flat" cmpd="sng">
                <a:solidFill>
                  <a:srgbClr val="868686"/>
                </a:solidFill>
                <a:prstDash val="solid"/>
                <a:round/>
                <a:headEnd type="none" w="sm" len="sm"/>
                <a:tailEnd type="none" w="sm" len="sm"/>
              </a:ln>
            </p:spPr>
          </p:cxnSp>
          <p:cxnSp>
            <p:nvCxnSpPr>
              <p:cNvPr id="1167" name="Google Shape;1167;p53"/>
              <p:cNvCxnSpPr/>
              <p:nvPr/>
            </p:nvCxnSpPr>
            <p:spPr>
              <a:xfrm rot="10800000">
                <a:off x="7237213" y="7287904"/>
                <a:ext cx="168821" cy="0"/>
              </a:xfrm>
              <a:prstGeom prst="straightConnector1">
                <a:avLst/>
              </a:prstGeom>
              <a:noFill/>
              <a:ln w="19050" cap="flat" cmpd="sng">
                <a:solidFill>
                  <a:srgbClr val="868686"/>
                </a:solidFill>
                <a:prstDash val="solid"/>
                <a:round/>
                <a:headEnd type="none" w="sm" len="sm"/>
                <a:tailEnd type="none" w="sm" len="sm"/>
              </a:ln>
            </p:spPr>
          </p:cxnSp>
          <p:cxnSp>
            <p:nvCxnSpPr>
              <p:cNvPr id="1168" name="Google Shape;1168;p53"/>
              <p:cNvCxnSpPr/>
              <p:nvPr/>
            </p:nvCxnSpPr>
            <p:spPr>
              <a:xfrm rot="10800000">
                <a:off x="7237213" y="6234224"/>
                <a:ext cx="168821" cy="0"/>
              </a:xfrm>
              <a:prstGeom prst="straightConnector1">
                <a:avLst/>
              </a:prstGeom>
              <a:noFill/>
              <a:ln w="19050" cap="flat" cmpd="sng">
                <a:solidFill>
                  <a:srgbClr val="868686"/>
                </a:solidFill>
                <a:prstDash val="solid"/>
                <a:round/>
                <a:headEnd type="none" w="sm" len="sm"/>
                <a:tailEnd type="none" w="sm" len="sm"/>
              </a:ln>
            </p:spPr>
          </p:cxnSp>
        </p:grpSp>
        <p:grpSp>
          <p:nvGrpSpPr>
            <p:cNvPr id="1169" name="Google Shape;1169;p53"/>
            <p:cNvGrpSpPr/>
            <p:nvPr/>
          </p:nvGrpSpPr>
          <p:grpSpPr>
            <a:xfrm>
              <a:off x="7164399" y="5813947"/>
              <a:ext cx="1058722" cy="3302748"/>
              <a:chOff x="6713564" y="6223378"/>
              <a:chExt cx="693206" cy="1064526"/>
            </a:xfrm>
          </p:grpSpPr>
          <p:cxnSp>
            <p:nvCxnSpPr>
              <p:cNvPr id="1170" name="Google Shape;1170;p53"/>
              <p:cNvCxnSpPr/>
              <p:nvPr/>
            </p:nvCxnSpPr>
            <p:spPr>
              <a:xfrm>
                <a:off x="7406770" y="6223378"/>
                <a:ext cx="0" cy="1064526"/>
              </a:xfrm>
              <a:prstGeom prst="straightConnector1">
                <a:avLst/>
              </a:prstGeom>
              <a:noFill/>
              <a:ln w="19050" cap="flat" cmpd="sng">
                <a:solidFill>
                  <a:srgbClr val="868686"/>
                </a:solidFill>
                <a:prstDash val="solid"/>
                <a:round/>
                <a:headEnd type="none" w="sm" len="sm"/>
                <a:tailEnd type="none" w="sm" len="sm"/>
              </a:ln>
            </p:spPr>
          </p:cxnSp>
          <p:cxnSp>
            <p:nvCxnSpPr>
              <p:cNvPr id="1171" name="Google Shape;1171;p53"/>
              <p:cNvCxnSpPr/>
              <p:nvPr/>
            </p:nvCxnSpPr>
            <p:spPr>
              <a:xfrm rot="10800000">
                <a:off x="6725139" y="7287904"/>
                <a:ext cx="680896" cy="0"/>
              </a:xfrm>
              <a:prstGeom prst="straightConnector1">
                <a:avLst/>
              </a:prstGeom>
              <a:noFill/>
              <a:ln w="19050" cap="flat" cmpd="sng">
                <a:solidFill>
                  <a:srgbClr val="868686"/>
                </a:solidFill>
                <a:prstDash val="solid"/>
                <a:round/>
                <a:headEnd type="none" w="sm" len="sm"/>
                <a:tailEnd type="none" w="sm" len="sm"/>
              </a:ln>
            </p:spPr>
          </p:cxnSp>
          <p:cxnSp>
            <p:nvCxnSpPr>
              <p:cNvPr id="1172" name="Google Shape;1172;p53"/>
              <p:cNvCxnSpPr/>
              <p:nvPr/>
            </p:nvCxnSpPr>
            <p:spPr>
              <a:xfrm rot="10800000">
                <a:off x="6713564" y="6225710"/>
                <a:ext cx="692471" cy="0"/>
              </a:xfrm>
              <a:prstGeom prst="straightConnector1">
                <a:avLst/>
              </a:prstGeom>
              <a:noFill/>
              <a:ln w="19050" cap="flat" cmpd="sng">
                <a:solidFill>
                  <a:srgbClr val="868686"/>
                </a:solidFill>
                <a:prstDash val="solid"/>
                <a:round/>
                <a:headEnd type="none" w="sm" len="sm"/>
                <a:tailEnd type="none" w="sm" len="sm"/>
              </a:ln>
            </p:spPr>
          </p:cxnSp>
        </p:grpSp>
        <p:sp>
          <p:nvSpPr>
            <p:cNvPr id="1173" name="Google Shape;1173;p53"/>
            <p:cNvSpPr txBox="1"/>
            <p:nvPr/>
          </p:nvSpPr>
          <p:spPr>
            <a:xfrm>
              <a:off x="7339286" y="6572656"/>
              <a:ext cx="1012836"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NumPy Array</a:t>
              </a:r>
              <a:endParaRPr sz="2000" b="0" i="0" u="none" strike="noStrike" cap="none">
                <a:solidFill>
                  <a:schemeClr val="accent4"/>
                </a:solidFill>
                <a:latin typeface="Arial"/>
                <a:ea typeface="Arial"/>
                <a:cs typeface="Arial"/>
                <a:sym typeface="Arial"/>
              </a:endParaRPr>
            </a:p>
          </p:txBody>
        </p:sp>
        <p:sp>
          <p:nvSpPr>
            <p:cNvPr id="1174" name="Google Shape;1174;p53"/>
            <p:cNvSpPr txBox="1"/>
            <p:nvPr/>
          </p:nvSpPr>
          <p:spPr>
            <a:xfrm>
              <a:off x="8221854" y="7267228"/>
              <a:ext cx="1139314"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Dask Array</a:t>
              </a:r>
              <a:endParaRPr sz="2000" b="0" i="0" u="none" strike="noStrike" cap="none">
                <a:solidFill>
                  <a:schemeClr val="accent4"/>
                </a:solidFill>
                <a:latin typeface="Arial"/>
                <a:ea typeface="Arial"/>
                <a:cs typeface="Arial"/>
                <a:sym typeface="Arial"/>
              </a:endParaRPr>
            </a:p>
          </p:txBody>
        </p:sp>
      </p:grpSp>
      <p:sp>
        <p:nvSpPr>
          <p:cNvPr id="1175" name="Google Shape;1175;p53"/>
          <p:cNvSpPr txBox="1">
            <a:spLocks noGrp="1"/>
          </p:cNvSpPr>
          <p:nvPr>
            <p:ph type="body" idx="1"/>
          </p:nvPr>
        </p:nvSpPr>
        <p:spPr>
          <a:xfrm>
            <a:off x="9738550" y="6351650"/>
            <a:ext cx="7596950" cy="2516526"/>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Scales NumPy to distributed clusters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cxnSp>
        <p:nvCxnSpPr>
          <p:cNvPr id="1181" name="Google Shape;1181;p54"/>
          <p:cNvCxnSpPr/>
          <p:nvPr/>
        </p:nvCxnSpPr>
        <p:spPr>
          <a:xfrm>
            <a:off x="3007135" y="5143498"/>
            <a:ext cx="13329000" cy="0"/>
          </a:xfrm>
          <a:prstGeom prst="straightConnector1">
            <a:avLst/>
          </a:prstGeom>
          <a:noFill/>
          <a:ln w="12700" cap="flat" cmpd="sng">
            <a:solidFill>
              <a:srgbClr val="B3B3B3"/>
            </a:solidFill>
            <a:prstDash val="solid"/>
            <a:round/>
            <a:headEnd type="none" w="sm" len="sm"/>
            <a:tailEnd type="none" w="sm" len="sm"/>
          </a:ln>
        </p:spPr>
      </p:cxnSp>
      <p:sp>
        <p:nvSpPr>
          <p:cNvPr id="1182" name="Google Shape;1182;p54"/>
          <p:cNvSpPr/>
          <p:nvPr/>
        </p:nvSpPr>
        <p:spPr>
          <a:xfrm>
            <a:off x="4166041" y="9230583"/>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600" b="0" i="1" u="none" strike="noStrike" cap="none">
                <a:solidFill>
                  <a:schemeClr val="accent5"/>
                </a:solidFill>
                <a:latin typeface="Trebuchet MS"/>
                <a:ea typeface="Trebuchet MS"/>
                <a:cs typeface="Trebuchet MS"/>
                <a:sym typeface="Trebuchet MS"/>
              </a:rPr>
              <a:t>More details: </a:t>
            </a:r>
            <a:r>
              <a:rPr lang="en-US" sz="1600" b="0" i="1" u="sng" strike="noStrike" cap="none">
                <a:solidFill>
                  <a:schemeClr val="accent5"/>
                </a:solidFill>
                <a:latin typeface="Trebuchet MS"/>
                <a:ea typeface="Trebuchet MS"/>
                <a:cs typeface="Trebuchet MS"/>
                <a:sym typeface="Trebuchet MS"/>
                <a:hlinkClick r:id="rId3"/>
              </a:rPr>
              <a:t>https://blog.dask.org/2019/06/27/single-gpu-cupy-benchmarks</a:t>
            </a:r>
            <a:endParaRPr sz="1600" b="0" i="1" u="none" strike="noStrike" cap="none">
              <a:solidFill>
                <a:schemeClr val="accent5"/>
              </a:solidFill>
              <a:latin typeface="Trebuchet MS"/>
              <a:ea typeface="Trebuchet MS"/>
              <a:cs typeface="Trebuchet MS"/>
              <a:sym typeface="Trebuchet MS"/>
            </a:endParaRPr>
          </a:p>
        </p:txBody>
      </p:sp>
      <p:sp>
        <p:nvSpPr>
          <p:cNvPr id="1183" name="Google Shape;1183;p5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 Single-GPU CuPy vs NumPy</a:t>
            </a:r>
            <a:endParaRPr/>
          </a:p>
        </p:txBody>
      </p:sp>
      <p:grpSp>
        <p:nvGrpSpPr>
          <p:cNvPr id="1184" name="Google Shape;1184;p54"/>
          <p:cNvGrpSpPr/>
          <p:nvPr/>
        </p:nvGrpSpPr>
        <p:grpSpPr>
          <a:xfrm>
            <a:off x="1956903" y="3121826"/>
            <a:ext cx="14374193" cy="5681799"/>
            <a:chOff x="882436" y="3121826"/>
            <a:chExt cx="14374193" cy="5681799"/>
          </a:xfrm>
        </p:grpSpPr>
        <p:cxnSp>
          <p:nvCxnSpPr>
            <p:cNvPr id="1185" name="Google Shape;1185;p54"/>
            <p:cNvCxnSpPr/>
            <p:nvPr/>
          </p:nvCxnSpPr>
          <p:spPr>
            <a:xfrm>
              <a:off x="1852293" y="4074864"/>
              <a:ext cx="13329093" cy="0"/>
            </a:xfrm>
            <a:prstGeom prst="straightConnector1">
              <a:avLst/>
            </a:prstGeom>
            <a:noFill/>
            <a:ln w="12700" cap="flat" cmpd="sng">
              <a:solidFill>
                <a:srgbClr val="B3B3B3"/>
              </a:solidFill>
              <a:prstDash val="solid"/>
              <a:round/>
              <a:headEnd type="none" w="sm" len="sm"/>
              <a:tailEnd type="none" w="sm" len="sm"/>
            </a:ln>
          </p:spPr>
        </p:cxnSp>
        <p:cxnSp>
          <p:nvCxnSpPr>
            <p:cNvPr id="1186" name="Google Shape;1186;p54"/>
            <p:cNvCxnSpPr>
              <a:stCxn id="1187" idx="3"/>
            </p:cNvCxnSpPr>
            <p:nvPr/>
          </p:nvCxnSpPr>
          <p:spPr>
            <a:xfrm>
              <a:off x="1852293" y="3882384"/>
              <a:ext cx="13329000" cy="0"/>
            </a:xfrm>
            <a:prstGeom prst="straightConnector1">
              <a:avLst/>
            </a:prstGeom>
            <a:noFill/>
            <a:ln w="12700" cap="flat" cmpd="sng">
              <a:solidFill>
                <a:srgbClr val="B3B3B3"/>
              </a:solidFill>
              <a:prstDash val="solid"/>
              <a:round/>
              <a:headEnd type="none" w="sm" len="sm"/>
              <a:tailEnd type="none" w="sm" len="sm"/>
            </a:ln>
          </p:spPr>
        </p:cxnSp>
        <p:cxnSp>
          <p:nvCxnSpPr>
            <p:cNvPr id="1188" name="Google Shape;1188;p54"/>
            <p:cNvCxnSpPr/>
            <p:nvPr/>
          </p:nvCxnSpPr>
          <p:spPr>
            <a:xfrm>
              <a:off x="1852293" y="4264723"/>
              <a:ext cx="13329093" cy="0"/>
            </a:xfrm>
            <a:prstGeom prst="straightConnector1">
              <a:avLst/>
            </a:prstGeom>
            <a:noFill/>
            <a:ln w="12700" cap="flat" cmpd="sng">
              <a:solidFill>
                <a:srgbClr val="B3B3B3"/>
              </a:solidFill>
              <a:prstDash val="solid"/>
              <a:round/>
              <a:headEnd type="none" w="sm" len="sm"/>
              <a:tailEnd type="none" w="sm" len="sm"/>
            </a:ln>
          </p:spPr>
        </p:cxnSp>
        <p:sp>
          <p:nvSpPr>
            <p:cNvPr id="1189" name="Google Shape;1189;p54"/>
            <p:cNvSpPr/>
            <p:nvPr/>
          </p:nvSpPr>
          <p:spPr>
            <a:xfrm>
              <a:off x="5378157" y="4772722"/>
              <a:ext cx="480044" cy="28474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90" name="Google Shape;1190;p54"/>
            <p:cNvSpPr/>
            <p:nvPr/>
          </p:nvSpPr>
          <p:spPr>
            <a:xfrm>
              <a:off x="5941094" y="6779941"/>
              <a:ext cx="480044" cy="8401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191" name="Google Shape;1191;p54"/>
            <p:cNvCxnSpPr/>
            <p:nvPr/>
          </p:nvCxnSpPr>
          <p:spPr>
            <a:xfrm rot="10800000">
              <a:off x="1830770" y="7627742"/>
              <a:ext cx="13350615" cy="0"/>
            </a:xfrm>
            <a:prstGeom prst="straightConnector1">
              <a:avLst/>
            </a:prstGeom>
            <a:noFill/>
            <a:ln w="25400" cap="flat" cmpd="sng">
              <a:solidFill>
                <a:srgbClr val="B3B3B3"/>
              </a:solidFill>
              <a:prstDash val="solid"/>
              <a:round/>
              <a:headEnd type="none" w="sm" len="sm"/>
              <a:tailEnd type="none" w="sm" len="sm"/>
            </a:ln>
          </p:spPr>
        </p:cxnSp>
        <p:sp>
          <p:nvSpPr>
            <p:cNvPr id="1187" name="Google Shape;1187;p54"/>
            <p:cNvSpPr txBox="1"/>
            <p:nvPr/>
          </p:nvSpPr>
          <p:spPr>
            <a:xfrm>
              <a:off x="1148576" y="3678384"/>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192" name="Google Shape;1192;p54"/>
            <p:cNvSpPr txBox="1"/>
            <p:nvPr/>
          </p:nvSpPr>
          <p:spPr>
            <a:xfrm>
              <a:off x="1148576" y="4066918"/>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193" name="Google Shape;1193;p54"/>
            <p:cNvSpPr txBox="1"/>
            <p:nvPr/>
          </p:nvSpPr>
          <p:spPr>
            <a:xfrm>
              <a:off x="1407363" y="7414643"/>
              <a:ext cx="44493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194" name="Google Shape;1194;p54"/>
            <p:cNvSpPr txBox="1"/>
            <p:nvPr/>
          </p:nvSpPr>
          <p:spPr>
            <a:xfrm>
              <a:off x="1747830" y="7710781"/>
              <a:ext cx="1643094"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Elementwise</a:t>
              </a:r>
              <a:endParaRPr sz="2400" b="0" i="0" u="none" strike="noStrike" cap="none">
                <a:solidFill>
                  <a:srgbClr val="868686"/>
                </a:solidFill>
                <a:latin typeface="Arial"/>
                <a:ea typeface="Arial"/>
                <a:cs typeface="Arial"/>
                <a:sym typeface="Arial"/>
              </a:endParaRPr>
            </a:p>
          </p:txBody>
        </p:sp>
        <p:sp>
          <p:nvSpPr>
            <p:cNvPr id="1195" name="Google Shape;1195;p54"/>
            <p:cNvSpPr txBox="1"/>
            <p:nvPr/>
          </p:nvSpPr>
          <p:spPr>
            <a:xfrm rot="-5400000">
              <a:off x="-564540" y="5613702"/>
              <a:ext cx="3201624" cy="307672"/>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GPU Speedup Over CPU</a:t>
              </a:r>
              <a:endParaRPr sz="2800" b="0" i="0" u="none" strike="noStrike" cap="none">
                <a:solidFill>
                  <a:srgbClr val="868686"/>
                </a:solidFill>
                <a:latin typeface="Arial"/>
                <a:ea typeface="Arial"/>
                <a:cs typeface="Arial"/>
                <a:sym typeface="Arial"/>
              </a:endParaRPr>
            </a:p>
          </p:txBody>
        </p:sp>
        <p:sp>
          <p:nvSpPr>
            <p:cNvPr id="1196" name="Google Shape;1196;p54"/>
            <p:cNvSpPr txBox="1"/>
            <p:nvPr/>
          </p:nvSpPr>
          <p:spPr>
            <a:xfrm>
              <a:off x="5992821" y="8395667"/>
              <a:ext cx="3200453" cy="407958"/>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Operation</a:t>
              </a:r>
              <a:endParaRPr sz="2800" b="0" i="0" u="none" strike="noStrike" cap="none">
                <a:solidFill>
                  <a:srgbClr val="868686"/>
                </a:solidFill>
                <a:latin typeface="Arial"/>
                <a:ea typeface="Arial"/>
                <a:cs typeface="Arial"/>
                <a:sym typeface="Arial"/>
              </a:endParaRPr>
            </a:p>
          </p:txBody>
        </p:sp>
        <p:grpSp>
          <p:nvGrpSpPr>
            <p:cNvPr id="1197" name="Google Shape;1197;p54"/>
            <p:cNvGrpSpPr/>
            <p:nvPr/>
          </p:nvGrpSpPr>
          <p:grpSpPr>
            <a:xfrm>
              <a:off x="6493652" y="3121826"/>
              <a:ext cx="2407494" cy="408000"/>
              <a:chOff x="11223171" y="3574231"/>
              <a:chExt cx="2848023" cy="408000"/>
            </a:xfrm>
          </p:grpSpPr>
          <p:sp>
            <p:nvSpPr>
              <p:cNvPr id="1198" name="Google Shape;1198;p54"/>
              <p:cNvSpPr txBox="1"/>
              <p:nvPr/>
            </p:nvSpPr>
            <p:spPr>
              <a:xfrm>
                <a:off x="11374211"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800MB</a:t>
                </a:r>
                <a:endParaRPr sz="2400" b="0" i="0" u="none" strike="noStrike" cap="none">
                  <a:solidFill>
                    <a:srgbClr val="868686"/>
                  </a:solidFill>
                  <a:latin typeface="Arial"/>
                  <a:ea typeface="Arial"/>
                  <a:cs typeface="Arial"/>
                  <a:sym typeface="Arial"/>
                </a:endParaRPr>
              </a:p>
            </p:txBody>
          </p:sp>
          <p:sp>
            <p:nvSpPr>
              <p:cNvPr id="1199" name="Google Shape;1199;p54"/>
              <p:cNvSpPr txBox="1"/>
              <p:nvPr/>
            </p:nvSpPr>
            <p:spPr>
              <a:xfrm>
                <a:off x="12911462"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8MB</a:t>
                </a:r>
                <a:endParaRPr sz="2400" b="0" i="0" u="none" strike="noStrike" cap="none">
                  <a:solidFill>
                    <a:srgbClr val="868686"/>
                  </a:solidFill>
                  <a:latin typeface="Arial"/>
                  <a:ea typeface="Arial"/>
                  <a:cs typeface="Arial"/>
                  <a:sym typeface="Arial"/>
                </a:endParaRPr>
              </a:p>
            </p:txBody>
          </p:sp>
          <p:sp>
            <p:nvSpPr>
              <p:cNvPr id="1200" name="Google Shape;1200;p54"/>
              <p:cNvSpPr/>
              <p:nvPr/>
            </p:nvSpPr>
            <p:spPr>
              <a:xfrm>
                <a:off x="11223171" y="3707474"/>
                <a:ext cx="141514"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01" name="Google Shape;1201;p54"/>
              <p:cNvSpPr/>
              <p:nvPr/>
            </p:nvSpPr>
            <p:spPr>
              <a:xfrm>
                <a:off x="12783738"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202" name="Google Shape;1202;p54"/>
            <p:cNvSpPr/>
            <p:nvPr/>
          </p:nvSpPr>
          <p:spPr>
            <a:xfrm>
              <a:off x="3231782"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03" name="Google Shape;1203;p54"/>
            <p:cNvSpPr/>
            <p:nvPr/>
          </p:nvSpPr>
          <p:spPr>
            <a:xfrm>
              <a:off x="2047011" y="4572000"/>
              <a:ext cx="480044" cy="304813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4" name="Google Shape;1204;p54"/>
            <p:cNvSpPr/>
            <p:nvPr/>
          </p:nvSpPr>
          <p:spPr>
            <a:xfrm>
              <a:off x="2609948" y="4906537"/>
              <a:ext cx="480044" cy="271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5" name="Google Shape;1205;p54"/>
            <p:cNvSpPr/>
            <p:nvPr/>
          </p:nvSpPr>
          <p:spPr>
            <a:xfrm>
              <a:off x="3711688" y="4716966"/>
              <a:ext cx="480044" cy="290317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6" name="Google Shape;1206;p54"/>
            <p:cNvSpPr/>
            <p:nvPr/>
          </p:nvSpPr>
          <p:spPr>
            <a:xfrm>
              <a:off x="4274625" y="6612673"/>
              <a:ext cx="480044" cy="10074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7" name="Google Shape;1207;p54"/>
            <p:cNvSpPr/>
            <p:nvPr/>
          </p:nvSpPr>
          <p:spPr>
            <a:xfrm>
              <a:off x="7079163" y="4895385"/>
              <a:ext cx="480044" cy="272475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8" name="Google Shape;1208;p54"/>
            <p:cNvSpPr/>
            <p:nvPr/>
          </p:nvSpPr>
          <p:spPr>
            <a:xfrm>
              <a:off x="7642100" y="6623824"/>
              <a:ext cx="480044" cy="9963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9" name="Google Shape;1209;p54"/>
            <p:cNvSpPr/>
            <p:nvPr/>
          </p:nvSpPr>
          <p:spPr>
            <a:xfrm>
              <a:off x="49199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10" name="Google Shape;1210;p54"/>
            <p:cNvSpPr/>
            <p:nvPr/>
          </p:nvSpPr>
          <p:spPr>
            <a:xfrm>
              <a:off x="65963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11" name="Google Shape;1211;p54"/>
            <p:cNvSpPr/>
            <p:nvPr/>
          </p:nvSpPr>
          <p:spPr>
            <a:xfrm>
              <a:off x="8790732" y="5330283"/>
              <a:ext cx="480044" cy="228985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2" name="Google Shape;1212;p54"/>
            <p:cNvSpPr/>
            <p:nvPr/>
          </p:nvSpPr>
          <p:spPr>
            <a:xfrm>
              <a:off x="9353669" y="6389649"/>
              <a:ext cx="480044" cy="1230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3" name="Google Shape;1213;p54"/>
            <p:cNvSpPr/>
            <p:nvPr/>
          </p:nvSpPr>
          <p:spPr>
            <a:xfrm>
              <a:off x="8307874"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14" name="Google Shape;1214;p54"/>
            <p:cNvSpPr/>
            <p:nvPr/>
          </p:nvSpPr>
          <p:spPr>
            <a:xfrm>
              <a:off x="10502301" y="6255834"/>
              <a:ext cx="480044" cy="136430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5" name="Google Shape;1215;p54"/>
            <p:cNvSpPr/>
            <p:nvPr/>
          </p:nvSpPr>
          <p:spPr>
            <a:xfrm>
              <a:off x="11065238" y="6010507"/>
              <a:ext cx="480044" cy="16096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6" name="Google Shape;1216;p54"/>
            <p:cNvSpPr/>
            <p:nvPr/>
          </p:nvSpPr>
          <p:spPr>
            <a:xfrm>
              <a:off x="1001944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17" name="Google Shape;1217;p54"/>
            <p:cNvSpPr/>
            <p:nvPr/>
          </p:nvSpPr>
          <p:spPr>
            <a:xfrm>
              <a:off x="12213871" y="6055112"/>
              <a:ext cx="480044" cy="156502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8" name="Google Shape;1218;p54"/>
            <p:cNvSpPr/>
            <p:nvPr/>
          </p:nvSpPr>
          <p:spPr>
            <a:xfrm>
              <a:off x="12776808" y="7125629"/>
              <a:ext cx="480044" cy="4945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9" name="Google Shape;1219;p54"/>
            <p:cNvSpPr/>
            <p:nvPr/>
          </p:nvSpPr>
          <p:spPr>
            <a:xfrm>
              <a:off x="1173101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0" name="Google Shape;1220;p54"/>
            <p:cNvSpPr/>
            <p:nvPr/>
          </p:nvSpPr>
          <p:spPr>
            <a:xfrm>
              <a:off x="13913717" y="6791093"/>
              <a:ext cx="480044" cy="82904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1" name="Google Shape;1221;p54"/>
            <p:cNvSpPr/>
            <p:nvPr/>
          </p:nvSpPr>
          <p:spPr>
            <a:xfrm>
              <a:off x="14476655" y="7214839"/>
              <a:ext cx="480044" cy="4052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2" name="Google Shape;1222;p54"/>
            <p:cNvSpPr/>
            <p:nvPr/>
          </p:nvSpPr>
          <p:spPr>
            <a:xfrm>
              <a:off x="13430859"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3" name="Google Shape;1223;p54"/>
            <p:cNvSpPr txBox="1"/>
            <p:nvPr/>
          </p:nvSpPr>
          <p:spPr>
            <a:xfrm>
              <a:off x="2479941" y="452164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150</a:t>
              </a:r>
              <a:endParaRPr sz="2400" b="0" i="0" u="none" strike="noStrike" cap="none">
                <a:solidFill>
                  <a:schemeClr val="accent1"/>
                </a:solidFill>
                <a:latin typeface="Arial"/>
                <a:ea typeface="Arial"/>
                <a:cs typeface="Arial"/>
                <a:sym typeface="Arial"/>
              </a:endParaRPr>
            </a:p>
          </p:txBody>
        </p:sp>
        <p:sp>
          <p:nvSpPr>
            <p:cNvPr id="1224" name="Google Shape;1224;p54"/>
            <p:cNvSpPr txBox="1"/>
            <p:nvPr/>
          </p:nvSpPr>
          <p:spPr>
            <a:xfrm>
              <a:off x="1921907" y="4310303"/>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270</a:t>
              </a:r>
              <a:endParaRPr sz="2400" b="0" i="0" u="none" strike="noStrike" cap="none">
                <a:solidFill>
                  <a:schemeClr val="lt2"/>
                </a:solidFill>
                <a:latin typeface="Arial"/>
                <a:ea typeface="Arial"/>
                <a:cs typeface="Arial"/>
                <a:sym typeface="Arial"/>
              </a:endParaRPr>
            </a:p>
          </p:txBody>
        </p:sp>
        <p:sp>
          <p:nvSpPr>
            <p:cNvPr id="1225" name="Google Shape;1225;p54"/>
            <p:cNvSpPr txBox="1"/>
            <p:nvPr/>
          </p:nvSpPr>
          <p:spPr>
            <a:xfrm>
              <a:off x="4170529" y="623424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5.3</a:t>
              </a:r>
              <a:endParaRPr sz="2400" b="0" i="0" u="none" strike="noStrike" cap="none">
                <a:solidFill>
                  <a:schemeClr val="accent1"/>
                </a:solidFill>
                <a:latin typeface="Arial"/>
                <a:ea typeface="Arial"/>
                <a:cs typeface="Arial"/>
                <a:sym typeface="Arial"/>
              </a:endParaRPr>
            </a:p>
          </p:txBody>
        </p:sp>
        <p:sp>
          <p:nvSpPr>
            <p:cNvPr id="1226" name="Google Shape;1226;p54"/>
            <p:cNvSpPr txBox="1"/>
            <p:nvPr/>
          </p:nvSpPr>
          <p:spPr>
            <a:xfrm>
              <a:off x="3612495" y="444399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210</a:t>
              </a:r>
              <a:endParaRPr sz="2400" b="0" i="0" u="none" strike="noStrike" cap="none">
                <a:solidFill>
                  <a:schemeClr val="lt2"/>
                </a:solidFill>
                <a:latin typeface="Arial"/>
                <a:ea typeface="Arial"/>
                <a:cs typeface="Arial"/>
                <a:sym typeface="Arial"/>
              </a:endParaRPr>
            </a:p>
          </p:txBody>
        </p:sp>
        <p:sp>
          <p:nvSpPr>
            <p:cNvPr id="1227" name="Google Shape;1227;p54"/>
            <p:cNvSpPr txBox="1"/>
            <p:nvPr/>
          </p:nvSpPr>
          <p:spPr>
            <a:xfrm>
              <a:off x="5830665" y="640567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3.6</a:t>
              </a:r>
              <a:endParaRPr sz="2400" b="0" i="0" u="none" strike="noStrike" cap="none">
                <a:solidFill>
                  <a:schemeClr val="accent1"/>
                </a:solidFill>
                <a:latin typeface="Arial"/>
                <a:ea typeface="Arial"/>
                <a:cs typeface="Arial"/>
                <a:sym typeface="Arial"/>
              </a:endParaRPr>
            </a:p>
          </p:txBody>
        </p:sp>
        <p:sp>
          <p:nvSpPr>
            <p:cNvPr id="1228" name="Google Shape;1228;p54"/>
            <p:cNvSpPr txBox="1"/>
            <p:nvPr/>
          </p:nvSpPr>
          <p:spPr>
            <a:xfrm>
              <a:off x="5272631" y="448915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190</a:t>
              </a:r>
              <a:endParaRPr sz="2400" b="0" i="0" u="none" strike="noStrike" cap="none">
                <a:solidFill>
                  <a:schemeClr val="lt2"/>
                </a:solidFill>
                <a:latin typeface="Arial"/>
                <a:ea typeface="Arial"/>
                <a:cs typeface="Arial"/>
                <a:sym typeface="Arial"/>
              </a:endParaRPr>
            </a:p>
          </p:txBody>
        </p:sp>
        <p:sp>
          <p:nvSpPr>
            <p:cNvPr id="1229" name="Google Shape;1229;p54"/>
            <p:cNvSpPr txBox="1"/>
            <p:nvPr/>
          </p:nvSpPr>
          <p:spPr>
            <a:xfrm>
              <a:off x="7523329" y="624162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5.1</a:t>
              </a:r>
              <a:endParaRPr sz="2400" b="0" i="0" u="none" strike="noStrike" cap="none">
                <a:solidFill>
                  <a:schemeClr val="accent1"/>
                </a:solidFill>
                <a:latin typeface="Arial"/>
                <a:ea typeface="Arial"/>
                <a:cs typeface="Arial"/>
                <a:sym typeface="Arial"/>
              </a:endParaRPr>
            </a:p>
          </p:txBody>
        </p:sp>
        <p:sp>
          <p:nvSpPr>
            <p:cNvPr id="1230" name="Google Shape;1230;p54"/>
            <p:cNvSpPr txBox="1"/>
            <p:nvPr/>
          </p:nvSpPr>
          <p:spPr>
            <a:xfrm>
              <a:off x="6965295" y="461374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150</a:t>
              </a:r>
              <a:endParaRPr sz="2400" b="0" i="0" u="none" strike="noStrike" cap="none">
                <a:solidFill>
                  <a:schemeClr val="lt2"/>
                </a:solidFill>
                <a:latin typeface="Arial"/>
                <a:ea typeface="Arial"/>
                <a:cs typeface="Arial"/>
                <a:sym typeface="Arial"/>
              </a:endParaRPr>
            </a:p>
          </p:txBody>
        </p:sp>
        <p:sp>
          <p:nvSpPr>
            <p:cNvPr id="1231" name="Google Shape;1231;p54"/>
            <p:cNvSpPr txBox="1"/>
            <p:nvPr/>
          </p:nvSpPr>
          <p:spPr>
            <a:xfrm>
              <a:off x="9241112" y="5994888"/>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8.3</a:t>
              </a:r>
              <a:endParaRPr sz="2400" b="0" i="0" u="none" strike="noStrike" cap="none">
                <a:solidFill>
                  <a:schemeClr val="accent1"/>
                </a:solidFill>
                <a:latin typeface="Arial"/>
                <a:ea typeface="Arial"/>
                <a:cs typeface="Arial"/>
                <a:sym typeface="Arial"/>
              </a:endParaRPr>
            </a:p>
          </p:txBody>
        </p:sp>
        <p:sp>
          <p:nvSpPr>
            <p:cNvPr id="1232" name="Google Shape;1232;p54"/>
            <p:cNvSpPr txBox="1"/>
            <p:nvPr/>
          </p:nvSpPr>
          <p:spPr>
            <a:xfrm>
              <a:off x="8650215" y="504279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66</a:t>
              </a:r>
              <a:endParaRPr sz="2400" b="0" i="0" u="none" strike="noStrike" cap="none">
                <a:solidFill>
                  <a:schemeClr val="lt2"/>
                </a:solidFill>
                <a:latin typeface="Arial"/>
                <a:ea typeface="Arial"/>
                <a:cs typeface="Arial"/>
                <a:sym typeface="Arial"/>
              </a:endParaRPr>
            </a:p>
          </p:txBody>
        </p:sp>
        <p:sp>
          <p:nvSpPr>
            <p:cNvPr id="1233" name="Google Shape;1233;p54"/>
            <p:cNvSpPr txBox="1"/>
            <p:nvPr/>
          </p:nvSpPr>
          <p:spPr>
            <a:xfrm>
              <a:off x="10941109" y="562519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18</a:t>
              </a:r>
              <a:endParaRPr sz="2400" b="0" i="0" u="none" strike="noStrike" cap="none">
                <a:solidFill>
                  <a:schemeClr val="accent1"/>
                </a:solidFill>
                <a:latin typeface="Arial"/>
                <a:ea typeface="Arial"/>
                <a:cs typeface="Arial"/>
                <a:sym typeface="Arial"/>
              </a:endParaRPr>
            </a:p>
          </p:txBody>
        </p:sp>
        <p:sp>
          <p:nvSpPr>
            <p:cNvPr id="1234" name="Google Shape;1234;p54"/>
            <p:cNvSpPr txBox="1"/>
            <p:nvPr/>
          </p:nvSpPr>
          <p:spPr>
            <a:xfrm>
              <a:off x="10350212" y="597047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11</a:t>
              </a:r>
              <a:endParaRPr sz="2400" b="0" i="0" u="none" strike="noStrike" cap="none">
                <a:solidFill>
                  <a:schemeClr val="lt2"/>
                </a:solidFill>
                <a:latin typeface="Arial"/>
                <a:ea typeface="Arial"/>
                <a:cs typeface="Arial"/>
                <a:sym typeface="Arial"/>
              </a:endParaRPr>
            </a:p>
          </p:txBody>
        </p:sp>
        <p:sp>
          <p:nvSpPr>
            <p:cNvPr id="1235" name="Google Shape;1235;p54"/>
            <p:cNvSpPr txBox="1"/>
            <p:nvPr/>
          </p:nvSpPr>
          <p:spPr>
            <a:xfrm>
              <a:off x="12655508" y="6708405"/>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a:t>
              </a:r>
              <a:endParaRPr sz="2400" b="0" i="0" u="none" strike="noStrike" cap="none">
                <a:solidFill>
                  <a:schemeClr val="accent1"/>
                </a:solidFill>
                <a:latin typeface="Arial"/>
                <a:ea typeface="Arial"/>
                <a:cs typeface="Arial"/>
                <a:sym typeface="Arial"/>
              </a:endParaRPr>
            </a:p>
          </p:txBody>
        </p:sp>
        <p:sp>
          <p:nvSpPr>
            <p:cNvPr id="1236" name="Google Shape;1236;p54"/>
            <p:cNvSpPr txBox="1"/>
            <p:nvPr/>
          </p:nvSpPr>
          <p:spPr>
            <a:xfrm>
              <a:off x="12109714" y="5767538"/>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17</a:t>
              </a:r>
              <a:endParaRPr sz="2400" b="0" i="0" u="none" strike="noStrike" cap="none">
                <a:solidFill>
                  <a:schemeClr val="lt2"/>
                </a:solidFill>
                <a:latin typeface="Arial"/>
                <a:ea typeface="Arial"/>
                <a:cs typeface="Arial"/>
                <a:sym typeface="Arial"/>
              </a:endParaRPr>
            </a:p>
          </p:txBody>
        </p:sp>
        <p:sp>
          <p:nvSpPr>
            <p:cNvPr id="1237" name="Google Shape;1237;p54"/>
            <p:cNvSpPr txBox="1"/>
            <p:nvPr/>
          </p:nvSpPr>
          <p:spPr>
            <a:xfrm>
              <a:off x="14327917" y="682092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1.1</a:t>
              </a:r>
              <a:endParaRPr sz="2400" b="0" i="0" u="none" strike="noStrike" cap="none">
                <a:solidFill>
                  <a:schemeClr val="accent1"/>
                </a:solidFill>
                <a:latin typeface="Arial"/>
                <a:ea typeface="Arial"/>
                <a:cs typeface="Arial"/>
                <a:sym typeface="Arial"/>
              </a:endParaRPr>
            </a:p>
          </p:txBody>
        </p:sp>
        <p:sp>
          <p:nvSpPr>
            <p:cNvPr id="1238" name="Google Shape;1238;p54"/>
            <p:cNvSpPr txBox="1"/>
            <p:nvPr/>
          </p:nvSpPr>
          <p:spPr>
            <a:xfrm>
              <a:off x="13790061" y="651350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3.5</a:t>
              </a:r>
              <a:endParaRPr sz="2400" b="0" i="0" u="none" strike="noStrike" cap="none">
                <a:solidFill>
                  <a:schemeClr val="lt2"/>
                </a:solidFill>
                <a:latin typeface="Arial"/>
                <a:ea typeface="Arial"/>
                <a:cs typeface="Arial"/>
                <a:sym typeface="Arial"/>
              </a:endParaRPr>
            </a:p>
          </p:txBody>
        </p:sp>
        <p:sp>
          <p:nvSpPr>
            <p:cNvPr id="1239" name="Google Shape;1239;p54"/>
            <p:cNvSpPr txBox="1"/>
            <p:nvPr/>
          </p:nvSpPr>
          <p:spPr>
            <a:xfrm>
              <a:off x="3670039"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FFT</a:t>
              </a:r>
              <a:endParaRPr sz="2400" b="0" i="0" u="none" strike="noStrike" cap="none">
                <a:solidFill>
                  <a:srgbClr val="868686"/>
                </a:solidFill>
                <a:latin typeface="Arial"/>
                <a:ea typeface="Arial"/>
                <a:cs typeface="Arial"/>
                <a:sym typeface="Arial"/>
              </a:endParaRPr>
            </a:p>
          </p:txBody>
        </p:sp>
        <p:sp>
          <p:nvSpPr>
            <p:cNvPr id="1240" name="Google Shape;1240;p54"/>
            <p:cNvSpPr txBox="1"/>
            <p:nvPr/>
          </p:nvSpPr>
          <p:spPr>
            <a:xfrm>
              <a:off x="5285999" y="7982630"/>
              <a:ext cx="1231108"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Array Slicing</a:t>
              </a:r>
              <a:endParaRPr sz="2400" b="0" i="0" u="none" strike="noStrike" cap="none">
                <a:solidFill>
                  <a:srgbClr val="868686"/>
                </a:solidFill>
                <a:latin typeface="Arial"/>
                <a:ea typeface="Arial"/>
                <a:cs typeface="Arial"/>
                <a:sym typeface="Arial"/>
              </a:endParaRPr>
            </a:p>
          </p:txBody>
        </p:sp>
        <p:sp>
          <p:nvSpPr>
            <p:cNvPr id="1241" name="Google Shape;1241;p54"/>
            <p:cNvSpPr txBox="1"/>
            <p:nvPr/>
          </p:nvSpPr>
          <p:spPr>
            <a:xfrm>
              <a:off x="702738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Stencil</a:t>
              </a:r>
              <a:endParaRPr sz="2400" b="0" i="0" u="none" strike="noStrike" cap="none">
                <a:solidFill>
                  <a:srgbClr val="868686"/>
                </a:solidFill>
                <a:latin typeface="Arial"/>
                <a:ea typeface="Arial"/>
                <a:cs typeface="Arial"/>
                <a:sym typeface="Arial"/>
              </a:endParaRPr>
            </a:p>
          </p:txBody>
        </p:sp>
        <p:sp>
          <p:nvSpPr>
            <p:cNvPr id="1242" name="Google Shape;1242;p54"/>
            <p:cNvSpPr txBox="1"/>
            <p:nvPr/>
          </p:nvSpPr>
          <p:spPr>
            <a:xfrm>
              <a:off x="873425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Sum</a:t>
              </a:r>
              <a:endParaRPr sz="2400" b="0" i="0" u="none" strike="noStrike" cap="none">
                <a:solidFill>
                  <a:srgbClr val="868686"/>
                </a:solidFill>
                <a:latin typeface="Arial"/>
                <a:ea typeface="Arial"/>
                <a:cs typeface="Arial"/>
                <a:sym typeface="Arial"/>
              </a:endParaRPr>
            </a:p>
          </p:txBody>
        </p:sp>
        <p:sp>
          <p:nvSpPr>
            <p:cNvPr id="1243" name="Google Shape;1243;p54"/>
            <p:cNvSpPr txBox="1"/>
            <p:nvPr/>
          </p:nvSpPr>
          <p:spPr>
            <a:xfrm>
              <a:off x="10150461" y="7959115"/>
              <a:ext cx="1738266"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Matrix Multiplication</a:t>
              </a:r>
              <a:endParaRPr sz="2400" b="0" i="0" u="none" strike="noStrike" cap="none">
                <a:solidFill>
                  <a:srgbClr val="868686"/>
                </a:solidFill>
                <a:latin typeface="Arial"/>
                <a:ea typeface="Arial"/>
                <a:cs typeface="Arial"/>
                <a:sym typeface="Arial"/>
              </a:endParaRPr>
            </a:p>
          </p:txBody>
        </p:sp>
        <p:sp>
          <p:nvSpPr>
            <p:cNvPr id="1244" name="Google Shape;1244;p54"/>
            <p:cNvSpPr txBox="1"/>
            <p:nvPr/>
          </p:nvSpPr>
          <p:spPr>
            <a:xfrm>
              <a:off x="12169622"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SVD</a:t>
              </a:r>
              <a:endParaRPr sz="2400" b="0" i="0" u="none" strike="noStrike" cap="none">
                <a:solidFill>
                  <a:srgbClr val="868686"/>
                </a:solidFill>
                <a:latin typeface="Arial"/>
                <a:ea typeface="Arial"/>
                <a:cs typeface="Arial"/>
                <a:sym typeface="Arial"/>
              </a:endParaRPr>
            </a:p>
          </p:txBody>
        </p:sp>
        <p:sp>
          <p:nvSpPr>
            <p:cNvPr id="1245" name="Google Shape;1245;p54"/>
            <p:cNvSpPr txBox="1"/>
            <p:nvPr/>
          </p:nvSpPr>
          <p:spPr>
            <a:xfrm>
              <a:off x="13629313" y="7959060"/>
              <a:ext cx="1627317"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Standard Deviation</a:t>
              </a:r>
              <a:endParaRPr sz="2400" b="0" i="0" u="none" strike="noStrike" cap="none">
                <a:solidFill>
                  <a:srgbClr val="868686"/>
                </a:solidFill>
                <a:latin typeface="Arial"/>
                <a:ea typeface="Arial"/>
                <a:cs typeface="Arial"/>
                <a:sym typeface="Arial"/>
              </a:endParaRPr>
            </a:p>
          </p:txBody>
        </p:sp>
      </p:grpSp>
      <p:sp>
        <p:nvSpPr>
          <p:cNvPr id="1246" name="Google Shape;1246;p54"/>
          <p:cNvSpPr txBox="1"/>
          <p:nvPr/>
        </p:nvSpPr>
        <p:spPr>
          <a:xfrm>
            <a:off x="2220893" y="4939493"/>
            <a:ext cx="7038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1252" name="Google Shape;1252;p55"/>
          <p:cNvPicPr preferRelativeResize="0"/>
          <p:nvPr/>
        </p:nvPicPr>
        <p:blipFill rotWithShape="1">
          <a:blip r:embed="rId3">
            <a:alphaModFix/>
          </a:blip>
          <a:srcRect/>
          <a:stretch/>
        </p:blipFill>
        <p:spPr>
          <a:xfrm>
            <a:off x="3621023" y="3327017"/>
            <a:ext cx="11045954" cy="6043380"/>
          </a:xfrm>
          <a:prstGeom prst="rect">
            <a:avLst/>
          </a:prstGeom>
          <a:noFill/>
          <a:ln>
            <a:noFill/>
          </a:ln>
        </p:spPr>
      </p:pic>
      <p:sp>
        <p:nvSpPr>
          <p:cNvPr id="1253" name="Google Shape;1253;p5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SVD Benchmark</a:t>
            </a:r>
            <a:endParaRPr/>
          </a:p>
        </p:txBody>
      </p:sp>
      <p:sp>
        <p:nvSpPr>
          <p:cNvPr id="1254" name="Google Shape;1254;p5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5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cuML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p:nvPr/>
        </p:nvSpPr>
        <p:spPr>
          <a:xfrm>
            <a:off x="14712080" y="4965009"/>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25-100x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Less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In-Memory</a:t>
            </a:r>
            <a:endParaRPr sz="2000" b="0" i="0" u="none" strike="noStrike" cap="none">
              <a:solidFill>
                <a:schemeClr val="accent4"/>
              </a:solidFill>
              <a:latin typeface="Arial"/>
              <a:ea typeface="Arial"/>
              <a:cs typeface="Arial"/>
              <a:sym typeface="Arial"/>
            </a:endParaRPr>
          </a:p>
        </p:txBody>
      </p:sp>
      <p:sp>
        <p:nvSpPr>
          <p:cNvPr id="122" name="Google Shape;122;p20"/>
          <p:cNvSpPr/>
          <p:nvPr/>
        </p:nvSpPr>
        <p:spPr>
          <a:xfrm>
            <a:off x="949058"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3" name="Google Shape;123;p20"/>
          <p:cNvSpPr/>
          <p:nvPr/>
        </p:nvSpPr>
        <p:spPr>
          <a:xfrm>
            <a:off x="539515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24" name="Google Shape;124;p20"/>
          <p:cNvSpPr/>
          <p:nvPr/>
        </p:nvSpPr>
        <p:spPr>
          <a:xfrm>
            <a:off x="643940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5" name="Google Shape;125;p20"/>
          <p:cNvSpPr/>
          <p:nvPr/>
        </p:nvSpPr>
        <p:spPr>
          <a:xfrm>
            <a:off x="10877445"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26" name="Google Shape;126;p20"/>
          <p:cNvSpPr/>
          <p:nvPr/>
        </p:nvSpPr>
        <p:spPr>
          <a:xfrm>
            <a:off x="11914303" y="371188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7" name="Google Shape;127;p20"/>
          <p:cNvSpPr/>
          <p:nvPr/>
        </p:nvSpPr>
        <p:spPr>
          <a:xfrm>
            <a:off x="1920383" y="371047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28" name="Google Shape;128;p20"/>
          <p:cNvSpPr/>
          <p:nvPr/>
        </p:nvSpPr>
        <p:spPr>
          <a:xfrm>
            <a:off x="7407508" y="371047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29" name="Google Shape;129;p20"/>
          <p:cNvSpPr/>
          <p:nvPr/>
        </p:nvSpPr>
        <p:spPr>
          <a:xfrm>
            <a:off x="12881350" y="371047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0" name="Google Shape;130;p20"/>
          <p:cNvSpPr/>
          <p:nvPr/>
        </p:nvSpPr>
        <p:spPr>
          <a:xfrm>
            <a:off x="949058" y="5701801"/>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1" name="Google Shape;131;p20"/>
          <p:cNvSpPr/>
          <p:nvPr/>
        </p:nvSpPr>
        <p:spPr>
          <a:xfrm>
            <a:off x="1920383" y="5702155"/>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32" name="Google Shape;132;p20"/>
          <p:cNvSpPr/>
          <p:nvPr/>
        </p:nvSpPr>
        <p:spPr>
          <a:xfrm>
            <a:off x="4700206" y="5701460"/>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33" name="Google Shape;133;p20"/>
          <p:cNvSpPr/>
          <p:nvPr/>
        </p:nvSpPr>
        <p:spPr>
          <a:xfrm>
            <a:off x="7478416" y="5701460"/>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4" name="Google Shape;134;p20"/>
          <p:cNvSpPr/>
          <p:nvPr/>
        </p:nvSpPr>
        <p:spPr>
          <a:xfrm>
            <a:off x="947446" y="7693129"/>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5" name="Google Shape;135;p20"/>
          <p:cNvSpPr/>
          <p:nvPr/>
        </p:nvSpPr>
        <p:spPr>
          <a:xfrm>
            <a:off x="1920383"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36" name="Google Shape;136;p20"/>
          <p:cNvSpPr/>
          <p:nvPr/>
        </p:nvSpPr>
        <p:spPr>
          <a:xfrm>
            <a:off x="2464641" y="7693699"/>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137" name="Google Shape;137;p20"/>
          <p:cNvSpPr/>
          <p:nvPr/>
        </p:nvSpPr>
        <p:spPr>
          <a:xfrm>
            <a:off x="308891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38" name="Google Shape;138;p20"/>
          <p:cNvSpPr/>
          <p:nvPr/>
        </p:nvSpPr>
        <p:spPr>
          <a:xfrm>
            <a:off x="3713199"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39" name="Google Shape;139;p20"/>
          <p:cNvSpPr/>
          <p:nvPr/>
        </p:nvSpPr>
        <p:spPr>
          <a:xfrm>
            <a:off x="4257458" y="7693699"/>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140" name="Google Shape;140;p20"/>
          <p:cNvSpPr/>
          <p:nvPr/>
        </p:nvSpPr>
        <p:spPr>
          <a:xfrm>
            <a:off x="488174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41" name="Google Shape;141;p20"/>
          <p:cNvSpPr/>
          <p:nvPr/>
        </p:nvSpPr>
        <p:spPr>
          <a:xfrm>
            <a:off x="5509106"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2" name="Google Shape;142;p20"/>
          <p:cNvSpPr/>
          <p:nvPr/>
        </p:nvSpPr>
        <p:spPr>
          <a:xfrm>
            <a:off x="6053365" y="7693699"/>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143" name="Google Shape;143;p20"/>
          <p:cNvCxnSpPr/>
          <p:nvPr/>
        </p:nvCxnSpPr>
        <p:spPr>
          <a:xfrm flipH="1">
            <a:off x="10503936" y="4941429"/>
            <a:ext cx="4114800" cy="1280100"/>
          </a:xfrm>
          <a:prstGeom prst="bentConnector3">
            <a:avLst>
              <a:gd name="adj1" fmla="val 42"/>
            </a:avLst>
          </a:prstGeom>
          <a:noFill/>
          <a:ln w="12700" cap="flat" cmpd="sng">
            <a:solidFill>
              <a:schemeClr val="dk2"/>
            </a:solidFill>
            <a:prstDash val="solid"/>
            <a:round/>
            <a:headEnd type="none" w="sm" len="sm"/>
            <a:tailEnd type="triangle" w="lg" len="lg"/>
          </a:ln>
        </p:spPr>
      </p:cxnSp>
      <p:cxnSp>
        <p:nvCxnSpPr>
          <p:cNvPr id="144" name="Google Shape;144;p20"/>
          <p:cNvCxnSpPr/>
          <p:nvPr/>
        </p:nvCxnSpPr>
        <p:spPr>
          <a:xfrm flipH="1">
            <a:off x="6970909" y="6876683"/>
            <a:ext cx="1846500" cy="1371600"/>
          </a:xfrm>
          <a:prstGeom prst="bentConnector3">
            <a:avLst>
              <a:gd name="adj1" fmla="val -104"/>
            </a:avLst>
          </a:prstGeom>
          <a:noFill/>
          <a:ln w="12700" cap="flat" cmpd="sng">
            <a:solidFill>
              <a:schemeClr val="dk2"/>
            </a:solidFill>
            <a:prstDash val="solid"/>
            <a:round/>
            <a:headEnd type="none" w="sm" len="sm"/>
            <a:tailEnd type="triangle" w="lg" len="lg"/>
          </a:ln>
        </p:spPr>
      </p:cxnSp>
      <p:sp>
        <p:nvSpPr>
          <p:cNvPr id="145" name="Google Shape;145;p20"/>
          <p:cNvSpPr txBox="1"/>
          <p:nvPr/>
        </p:nvSpPr>
        <p:spPr>
          <a:xfrm>
            <a:off x="8910413" y="6990265"/>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5-10x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More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Rigid</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Substantially on GPU</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sp>
        <p:nvSpPr>
          <p:cNvPr id="146" name="Google Shape;146;p20"/>
          <p:cNvSpPr txBox="1"/>
          <p:nvPr/>
        </p:nvSpPr>
        <p:spPr>
          <a:xfrm>
            <a:off x="816066" y="7171763"/>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Traditional GPU Processing</a:t>
            </a:r>
            <a:endParaRPr sz="2000" b="0" i="0" u="none" strike="noStrike" cap="none">
              <a:solidFill>
                <a:schemeClr val="accent4"/>
              </a:solidFill>
              <a:latin typeface="Trebuchet MS"/>
              <a:ea typeface="Trebuchet MS"/>
              <a:cs typeface="Trebuchet MS"/>
              <a:sym typeface="Trebuchet MS"/>
            </a:endParaRPr>
          </a:p>
        </p:txBody>
      </p:sp>
      <p:sp>
        <p:nvSpPr>
          <p:cNvPr id="147" name="Google Shape;147;p20"/>
          <p:cNvSpPr txBox="1"/>
          <p:nvPr/>
        </p:nvSpPr>
        <p:spPr>
          <a:xfrm>
            <a:off x="816066" y="317101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Hadoop Processing, Reading from Disk</a:t>
            </a:r>
            <a:endParaRPr sz="1100" b="0" i="0" u="none" strike="noStrike" cap="none">
              <a:solidFill>
                <a:schemeClr val="accent4"/>
              </a:solidFill>
              <a:latin typeface="Arial"/>
              <a:ea typeface="Arial"/>
              <a:cs typeface="Arial"/>
              <a:sym typeface="Arial"/>
            </a:endParaRPr>
          </a:p>
        </p:txBody>
      </p:sp>
      <p:sp>
        <p:nvSpPr>
          <p:cNvPr id="148" name="Google Shape;148;p20"/>
          <p:cNvSpPr txBox="1"/>
          <p:nvPr/>
        </p:nvSpPr>
        <p:spPr>
          <a:xfrm>
            <a:off x="816066" y="5174391"/>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Spark In-Memory Processing</a:t>
            </a:r>
            <a:endParaRPr sz="1100" b="0" i="0" u="none" strike="noStrike" cap="none">
              <a:solidFill>
                <a:schemeClr val="accent4"/>
              </a:solidFill>
              <a:latin typeface="Arial"/>
              <a:ea typeface="Arial"/>
              <a:cs typeface="Arial"/>
              <a:sym typeface="Arial"/>
            </a:endParaRPr>
          </a:p>
        </p:txBody>
      </p:sp>
      <p:sp>
        <p:nvSpPr>
          <p:cNvPr id="149" name="Google Shape;149;p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150" name="Google Shape;150;p2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cxnSp>
        <p:nvCxnSpPr>
          <p:cNvPr id="1265" name="Google Shape;1265;p5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266" name="Google Shape;1266;p5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267" name="Google Shape;1267;p5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268" name="Google Shape;1268;p5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269" name="Google Shape;1269;p5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270" name="Google Shape;1270;p5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271" name="Google Shape;1271;p5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272" name="Google Shape;1272;p5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273" name="Google Shape;1273;p5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274" name="Google Shape;1274;p5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75" name="Google Shape;1275;p5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276" name="Google Shape;1276;p5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277" name="Google Shape;1277;p5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78" name="Google Shape;1278;p5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79" name="Google Shape;1279;p5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80" name="Google Shape;1280;p5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281" name="Google Shape;1281;p57"/>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282" name="Google Shape;1282;p5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83" name="Google Shape;1283;p5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Machine Learning</a:t>
            </a:r>
            <a:endParaRPr/>
          </a:p>
        </p:txBody>
      </p:sp>
      <p:sp>
        <p:nvSpPr>
          <p:cNvPr id="1284" name="Google Shape;1284;p5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Models More Problems</a:t>
            </a:r>
            <a:endParaRPr/>
          </a:p>
        </p:txBody>
      </p:sp>
      <p:sp>
        <p:nvSpPr>
          <p:cNvPr id="1285" name="Google Shape;1285;p57"/>
          <p:cNvSpPr/>
          <p:nvPr/>
        </p:nvSpPr>
        <p:spPr>
          <a:xfrm>
            <a:off x="1402055" y="26934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286" name="Google Shape;1286;p5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grpSp>
        <p:nvGrpSpPr>
          <p:cNvPr id="1292" name="Google Shape;1292;p58"/>
          <p:cNvGrpSpPr/>
          <p:nvPr/>
        </p:nvGrpSpPr>
        <p:grpSpPr>
          <a:xfrm>
            <a:off x="8257687" y="7555663"/>
            <a:ext cx="1789009" cy="1099934"/>
            <a:chOff x="718275" y="2951995"/>
            <a:chExt cx="2871216" cy="876886"/>
          </a:xfrm>
        </p:grpSpPr>
        <p:sp>
          <p:nvSpPr>
            <p:cNvPr id="1293" name="Google Shape;1293;p58"/>
            <p:cNvSpPr/>
            <p:nvPr/>
          </p:nvSpPr>
          <p:spPr>
            <a:xfrm rot="10800000" flipH="1">
              <a:off x="718275" y="2951995"/>
              <a:ext cx="2871216" cy="773035"/>
            </a:xfrm>
            <a:prstGeom prst="trapezoid">
              <a:avLst>
                <a:gd name="adj" fmla="val 45039"/>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94" name="Google Shape;1294;p58"/>
            <p:cNvSpPr/>
            <p:nvPr/>
          </p:nvSpPr>
          <p:spPr>
            <a:xfrm>
              <a:off x="1419857" y="3600840"/>
              <a:ext cx="1473096" cy="22804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295" name="Google Shape;1295;p58"/>
          <p:cNvSpPr/>
          <p:nvPr/>
        </p:nvSpPr>
        <p:spPr>
          <a:xfrm>
            <a:off x="8263814" y="7373186"/>
            <a:ext cx="1774793" cy="356277"/>
          </a:xfrm>
          <a:prstGeom prst="ellipse">
            <a:avLst/>
          </a:prstGeom>
          <a:solidFill>
            <a:schemeClr val="accent6"/>
          </a:solidFill>
          <a:ln w="12700" cap="flat" cmpd="sng">
            <a:solidFill>
              <a:srgbClr val="F6D2F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96" name="Google Shape;1296;p58"/>
          <p:cNvSpPr txBox="1"/>
          <p:nvPr/>
        </p:nvSpPr>
        <p:spPr>
          <a:xfrm>
            <a:off x="8103504" y="8021707"/>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SAMPLING</a:t>
            </a:r>
            <a:endParaRPr sz="1050" b="0" i="0" u="none" strike="noStrike" cap="none">
              <a:solidFill>
                <a:schemeClr val="lt1"/>
              </a:solidFill>
              <a:latin typeface="Trebuchet MS"/>
              <a:ea typeface="Trebuchet MS"/>
              <a:cs typeface="Trebuchet MS"/>
              <a:sym typeface="Trebuchet MS"/>
            </a:endParaRPr>
          </a:p>
        </p:txBody>
      </p:sp>
      <p:grpSp>
        <p:nvGrpSpPr>
          <p:cNvPr id="1297" name="Google Shape;1297;p58"/>
          <p:cNvGrpSpPr/>
          <p:nvPr/>
        </p:nvGrpSpPr>
        <p:grpSpPr>
          <a:xfrm>
            <a:off x="7773676" y="6476262"/>
            <a:ext cx="2763160" cy="1129978"/>
            <a:chOff x="718275" y="2951995"/>
            <a:chExt cx="2871216" cy="878916"/>
          </a:xfrm>
        </p:grpSpPr>
        <p:sp>
          <p:nvSpPr>
            <p:cNvPr id="1298" name="Google Shape;1298;p58"/>
            <p:cNvSpPr/>
            <p:nvPr/>
          </p:nvSpPr>
          <p:spPr>
            <a:xfrm rot="10800000" flipH="1">
              <a:off x="718275" y="2951995"/>
              <a:ext cx="2871216" cy="743731"/>
            </a:xfrm>
            <a:prstGeom prst="trapezoid">
              <a:avLst>
                <a:gd name="adj" fmla="val 45039"/>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99" name="Google Shape;1299;p58"/>
            <p:cNvSpPr/>
            <p:nvPr/>
          </p:nvSpPr>
          <p:spPr>
            <a:xfrm>
              <a:off x="1163632" y="3546881"/>
              <a:ext cx="1977406" cy="28403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00" name="Google Shape;1300;p58"/>
          <p:cNvSpPr/>
          <p:nvPr/>
        </p:nvSpPr>
        <p:spPr>
          <a:xfrm>
            <a:off x="7780188" y="6293794"/>
            <a:ext cx="2750907" cy="356277"/>
          </a:xfrm>
          <a:prstGeom prst="ellipse">
            <a:avLst/>
          </a:prstGeom>
          <a:solidFill>
            <a:srgbClr val="5600BF"/>
          </a:solidFill>
          <a:ln w="12700" cap="flat" cmpd="sng">
            <a:solidFill>
              <a:srgbClr val="AA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01" name="Google Shape;1301;p58"/>
          <p:cNvGrpSpPr/>
          <p:nvPr/>
        </p:nvGrpSpPr>
        <p:grpSpPr>
          <a:xfrm>
            <a:off x="7270059" y="5347833"/>
            <a:ext cx="3747988" cy="1190645"/>
            <a:chOff x="718275" y="2951995"/>
            <a:chExt cx="2871216" cy="920226"/>
          </a:xfrm>
        </p:grpSpPr>
        <p:sp>
          <p:nvSpPr>
            <p:cNvPr id="1302" name="Google Shape;1302;p58"/>
            <p:cNvSpPr/>
            <p:nvPr/>
          </p:nvSpPr>
          <p:spPr>
            <a:xfrm rot="10800000" flipH="1">
              <a:off x="718275" y="2951995"/>
              <a:ext cx="2871216" cy="773035"/>
            </a:xfrm>
            <a:prstGeom prst="trapezoid">
              <a:avLst>
                <a:gd name="adj" fmla="val 45039"/>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3" name="Google Shape;1303;p58"/>
            <p:cNvSpPr/>
            <p:nvPr/>
          </p:nvSpPr>
          <p:spPr>
            <a:xfrm>
              <a:off x="1061542" y="3563876"/>
              <a:ext cx="2182757" cy="30834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04" name="Google Shape;1304;p58"/>
          <p:cNvSpPr/>
          <p:nvPr/>
        </p:nvSpPr>
        <p:spPr>
          <a:xfrm>
            <a:off x="7277895" y="5165358"/>
            <a:ext cx="3731469" cy="356277"/>
          </a:xfrm>
          <a:prstGeom prst="ellipse">
            <a:avLst/>
          </a:prstGeom>
          <a:solidFill>
            <a:schemeClr val="accent3"/>
          </a:solidFill>
          <a:ln w="12700" cap="flat" cmpd="sng">
            <a:solidFill>
              <a:srgbClr val="FFEF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05" name="Google Shape;1305;p58"/>
          <p:cNvGrpSpPr/>
          <p:nvPr/>
        </p:nvGrpSpPr>
        <p:grpSpPr>
          <a:xfrm>
            <a:off x="6651735" y="3963361"/>
            <a:ext cx="4978578" cy="1440576"/>
            <a:chOff x="664025" y="2951993"/>
            <a:chExt cx="2973315" cy="1012888"/>
          </a:xfrm>
        </p:grpSpPr>
        <p:sp>
          <p:nvSpPr>
            <p:cNvPr id="1306" name="Google Shape;1306;p58"/>
            <p:cNvSpPr/>
            <p:nvPr/>
          </p:nvSpPr>
          <p:spPr>
            <a:xfrm rot="10800000" flipH="1">
              <a:off x="664025" y="2951993"/>
              <a:ext cx="2973315" cy="878970"/>
            </a:xfrm>
            <a:prstGeom prst="trapezoid">
              <a:avLst>
                <a:gd name="adj" fmla="val 4503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7" name="Google Shape;1307;p58"/>
            <p:cNvSpPr/>
            <p:nvPr/>
          </p:nvSpPr>
          <p:spPr>
            <a:xfrm>
              <a:off x="1000260" y="3683264"/>
              <a:ext cx="2302822" cy="28161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08" name="Google Shape;1308;p58"/>
          <p:cNvSpPr/>
          <p:nvPr/>
        </p:nvSpPr>
        <p:spPr>
          <a:xfrm>
            <a:off x="6651735" y="3812001"/>
            <a:ext cx="4984529" cy="279193"/>
          </a:xfrm>
          <a:prstGeom prst="ellipse">
            <a:avLst/>
          </a:prstGeom>
          <a:solidFill>
            <a:schemeClr val="accent1"/>
          </a:solidFill>
          <a:ln w="12700" cap="flat" cmpd="sng">
            <a:solidFill>
              <a:srgbClr val="D6F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9" name="Google Shape;1309;p58"/>
          <p:cNvSpPr txBox="1"/>
          <p:nvPr/>
        </p:nvSpPr>
        <p:spPr>
          <a:xfrm>
            <a:off x="7060676" y="4647750"/>
            <a:ext cx="4146654"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HISTOGRAMS / DISTRIBUTIONS</a:t>
            </a:r>
            <a:endParaRPr sz="1050" b="0" i="0" u="none" strike="noStrike" cap="none">
              <a:solidFill>
                <a:schemeClr val="lt1"/>
              </a:solidFill>
              <a:latin typeface="Trebuchet MS"/>
              <a:ea typeface="Trebuchet MS"/>
              <a:cs typeface="Trebuchet MS"/>
              <a:sym typeface="Trebuchet MS"/>
            </a:endParaRPr>
          </a:p>
        </p:txBody>
      </p:sp>
      <p:sp>
        <p:nvSpPr>
          <p:cNvPr id="1310" name="Google Shape;1310;p58"/>
          <p:cNvSpPr txBox="1"/>
          <p:nvPr/>
        </p:nvSpPr>
        <p:spPr>
          <a:xfrm>
            <a:off x="7060676" y="5817114"/>
            <a:ext cx="4146654" cy="5355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DIMENSION REDUCTION</a:t>
            </a:r>
            <a:br>
              <a:rPr lang="en-US" sz="1600" b="0" i="0" u="none" strike="noStrike" cap="none">
                <a:solidFill>
                  <a:schemeClr val="lt1"/>
                </a:solidFill>
                <a:latin typeface="Trebuchet MS"/>
                <a:ea typeface="Trebuchet MS"/>
                <a:cs typeface="Trebuchet MS"/>
                <a:sym typeface="Trebuchet MS"/>
              </a:rPr>
            </a:br>
            <a:r>
              <a:rPr lang="en-US" sz="1600" b="0" i="0" u="none" strike="noStrike" cap="none">
                <a:solidFill>
                  <a:schemeClr val="lt1"/>
                </a:solidFill>
                <a:latin typeface="Trebuchet MS"/>
                <a:ea typeface="Trebuchet MS"/>
                <a:cs typeface="Trebuchet MS"/>
                <a:sym typeface="Trebuchet MS"/>
              </a:rPr>
              <a:t>FEATURE SELECTION</a:t>
            </a:r>
            <a:endParaRPr sz="1050" b="0" i="0" u="none" strike="noStrike" cap="none">
              <a:solidFill>
                <a:schemeClr val="lt1"/>
              </a:solidFill>
              <a:latin typeface="Trebuchet MS"/>
              <a:ea typeface="Trebuchet MS"/>
              <a:cs typeface="Trebuchet MS"/>
              <a:sym typeface="Trebuchet MS"/>
            </a:endParaRPr>
          </a:p>
        </p:txBody>
      </p:sp>
      <p:sp>
        <p:nvSpPr>
          <p:cNvPr id="1311" name="Google Shape;1311;p58"/>
          <p:cNvSpPr txBox="1"/>
          <p:nvPr/>
        </p:nvSpPr>
        <p:spPr>
          <a:xfrm>
            <a:off x="8086140" y="6997080"/>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REMOVE OUTLIERS</a:t>
            </a:r>
            <a:endParaRPr sz="1050" b="0" i="0" u="none" strike="noStrike" cap="none">
              <a:solidFill>
                <a:schemeClr val="lt1"/>
              </a:solidFill>
              <a:latin typeface="Trebuchet MS"/>
              <a:ea typeface="Trebuchet MS"/>
              <a:cs typeface="Trebuchet MS"/>
              <a:sym typeface="Trebuchet MS"/>
            </a:endParaRPr>
          </a:p>
        </p:txBody>
      </p:sp>
      <p:sp>
        <p:nvSpPr>
          <p:cNvPr id="1312" name="Google Shape;1312;p58"/>
          <p:cNvSpPr txBox="1"/>
          <p:nvPr/>
        </p:nvSpPr>
        <p:spPr>
          <a:xfrm>
            <a:off x="7060676" y="3256836"/>
            <a:ext cx="4146654"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MASSIVE DATASET</a:t>
            </a:r>
            <a:endParaRPr sz="1400" b="0" i="0" u="none" strike="noStrike" cap="none">
              <a:solidFill>
                <a:schemeClr val="accent4"/>
              </a:solidFill>
              <a:latin typeface="Trebuchet MS"/>
              <a:ea typeface="Trebuchet MS"/>
              <a:cs typeface="Trebuchet MS"/>
              <a:sym typeface="Trebuchet MS"/>
            </a:endParaRPr>
          </a:p>
        </p:txBody>
      </p:sp>
      <p:sp>
        <p:nvSpPr>
          <p:cNvPr id="1313" name="Google Shape;1313;p58"/>
          <p:cNvSpPr txBox="1"/>
          <p:nvPr/>
        </p:nvSpPr>
        <p:spPr>
          <a:xfrm>
            <a:off x="6337546" y="8937439"/>
            <a:ext cx="561290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Meet Reasonable Speed vs Accuracy Trade-off</a:t>
            </a:r>
            <a:endParaRPr sz="1200" b="0" i="0" u="none" strike="noStrike" cap="none">
              <a:solidFill>
                <a:schemeClr val="accent4"/>
              </a:solidFill>
              <a:latin typeface="Trebuchet MS"/>
              <a:ea typeface="Trebuchet MS"/>
              <a:cs typeface="Trebuchet MS"/>
              <a:sym typeface="Trebuchet MS"/>
            </a:endParaRPr>
          </a:p>
        </p:txBody>
      </p:sp>
      <p:sp>
        <p:nvSpPr>
          <p:cNvPr id="1314" name="Google Shape;1314;p58"/>
          <p:cNvSpPr txBox="1"/>
          <p:nvPr/>
        </p:nvSpPr>
        <p:spPr>
          <a:xfrm>
            <a:off x="1722599" y="5092131"/>
            <a:ext cx="4146653"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Better to start with as much data as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possible and explore / preprocess to scale to performance needs.</a:t>
            </a:r>
            <a:endParaRPr/>
          </a:p>
        </p:txBody>
      </p:sp>
      <p:sp>
        <p:nvSpPr>
          <p:cNvPr id="1315" name="Google Shape;1315;p58"/>
          <p:cNvSpPr txBox="1"/>
          <p:nvPr/>
        </p:nvSpPr>
        <p:spPr>
          <a:xfrm>
            <a:off x="10987930" y="7286308"/>
            <a:ext cx="4146653"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Iterate. Cross Validate </a:t>
            </a:r>
            <a:r>
              <a:rPr lang="en-US" sz="1800" b="0" i="0" u="none" strike="noStrike" cap="none">
                <a:solidFill>
                  <a:schemeClr val="accent4"/>
                </a:solidFill>
                <a:latin typeface="Arial"/>
                <a:ea typeface="Arial"/>
                <a:cs typeface="Arial"/>
                <a:sym typeface="Arial"/>
              </a:rPr>
              <a:t>&amp;</a:t>
            </a:r>
            <a:r>
              <a:rPr lang="en-US" sz="1800" b="0" i="0" u="none" strike="noStrike" cap="none">
                <a:solidFill>
                  <a:schemeClr val="accent4"/>
                </a:solidFill>
                <a:latin typeface="Trebuchet MS"/>
                <a:ea typeface="Trebuchet MS"/>
                <a:cs typeface="Trebuchet MS"/>
                <a:sym typeface="Trebuchet MS"/>
              </a:rPr>
              <a:t> Grid Search.</a:t>
            </a:r>
            <a:br>
              <a:rPr lang="en-US" sz="1800" b="0" i="0" u="none" strike="noStrike" cap="none">
                <a:solidFill>
                  <a:schemeClr val="accent4"/>
                </a:solidFill>
                <a:latin typeface="Trebuchet MS"/>
                <a:ea typeface="Trebuchet MS"/>
                <a:cs typeface="Trebuchet MS"/>
                <a:sym typeface="Trebuchet MS"/>
              </a:rPr>
            </a:br>
            <a:r>
              <a:rPr lang="en-US" sz="1800" b="0" i="0" u="none" strike="noStrike" cap="none">
                <a:solidFill>
                  <a:schemeClr val="accent4"/>
                </a:solidFill>
                <a:latin typeface="Trebuchet MS"/>
                <a:ea typeface="Trebuchet MS"/>
                <a:cs typeface="Trebuchet MS"/>
                <a:sym typeface="Trebuchet MS"/>
              </a:rPr>
              <a:t>Iterate Some More.</a:t>
            </a:r>
            <a:endParaRPr/>
          </a:p>
        </p:txBody>
      </p:sp>
      <p:sp>
        <p:nvSpPr>
          <p:cNvPr id="1316" name="Google Shape;1316;p58"/>
          <p:cNvSpPr txBox="1"/>
          <p:nvPr/>
        </p:nvSpPr>
        <p:spPr>
          <a:xfrm>
            <a:off x="4384707" y="752910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Hours? Days?</a:t>
            </a:r>
            <a:endParaRPr/>
          </a:p>
        </p:txBody>
      </p:sp>
      <p:grpSp>
        <p:nvGrpSpPr>
          <p:cNvPr id="1317" name="Google Shape;1317;p58"/>
          <p:cNvGrpSpPr/>
          <p:nvPr/>
        </p:nvGrpSpPr>
        <p:grpSpPr>
          <a:xfrm>
            <a:off x="11067377" y="4325028"/>
            <a:ext cx="3701837" cy="3701837"/>
            <a:chOff x="11390113" y="5278309"/>
            <a:chExt cx="2475615" cy="2475615"/>
          </a:xfrm>
        </p:grpSpPr>
        <p:pic>
          <p:nvPicPr>
            <p:cNvPr id="1318" name="Google Shape;1318;p58"/>
            <p:cNvPicPr preferRelativeResize="0"/>
            <p:nvPr/>
          </p:nvPicPr>
          <p:blipFill rotWithShape="1">
            <a:blip r:embed="rId3">
              <a:alphaModFix/>
            </a:blip>
            <a:srcRect/>
            <a:stretch/>
          </p:blipFill>
          <p:spPr>
            <a:xfrm>
              <a:off x="12090332" y="5846538"/>
              <a:ext cx="1266389" cy="1374599"/>
            </a:xfrm>
            <a:prstGeom prst="rect">
              <a:avLst/>
            </a:prstGeom>
            <a:noFill/>
            <a:ln>
              <a:noFill/>
            </a:ln>
          </p:spPr>
        </p:pic>
        <p:sp>
          <p:nvSpPr>
            <p:cNvPr id="1319" name="Google Shape;1319;p58"/>
            <p:cNvSpPr/>
            <p:nvPr/>
          </p:nvSpPr>
          <p:spPr>
            <a:xfrm rot="-8100000">
              <a:off x="11752658" y="5640854"/>
              <a:ext cx="1750524" cy="1750524"/>
            </a:xfrm>
            <a:prstGeom prst="arc">
              <a:avLst>
                <a:gd name="adj1" fmla="val 16200000"/>
                <a:gd name="adj2" fmla="val 8102444"/>
              </a:avLst>
            </a:prstGeom>
            <a:noFill/>
            <a:ln w="31750" cap="flat" cmpd="sng">
              <a:solidFill>
                <a:schemeClr val="lt2"/>
              </a:solidFill>
              <a:prstDash val="solid"/>
              <a:round/>
              <a:headEnd type="none" w="sm" len="sm"/>
              <a:tailEnd type="triangle"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20" name="Google Shape;1320;p58"/>
          <p:cNvSpPr/>
          <p:nvPr/>
        </p:nvSpPr>
        <p:spPr>
          <a:xfrm>
            <a:off x="5971870" y="6556114"/>
            <a:ext cx="681563" cy="885210"/>
          </a:xfrm>
          <a:prstGeom prst="downArrow">
            <a:avLst>
              <a:gd name="adj1" fmla="val 50000"/>
              <a:gd name="adj2" fmla="val 50000"/>
            </a:avLst>
          </a:prstGeom>
          <a:gradFill>
            <a:gsLst>
              <a:gs pos="0">
                <a:srgbClr val="7400FF">
                  <a:alpha val="0"/>
                </a:srgbClr>
              </a:gs>
              <a:gs pos="7000">
                <a:srgbClr val="7400FF">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1" name="Google Shape;1321;p58"/>
          <p:cNvSpPr txBox="1"/>
          <p:nvPr/>
        </p:nvSpPr>
        <p:spPr>
          <a:xfrm>
            <a:off x="4412375" y="617215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Time Increases</a:t>
            </a:r>
            <a:endParaRPr/>
          </a:p>
        </p:txBody>
      </p:sp>
      <p:sp>
        <p:nvSpPr>
          <p:cNvPr id="1322" name="Google Shape;1322;p5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Problem</a:t>
            </a:r>
            <a:endParaRPr/>
          </a:p>
        </p:txBody>
      </p:sp>
      <p:sp>
        <p:nvSpPr>
          <p:cNvPr id="1323" name="Google Shape;1323;p5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59"/>
          <p:cNvSpPr txBox="1"/>
          <p:nvPr/>
        </p:nvSpPr>
        <p:spPr>
          <a:xfrm>
            <a:off x="12881306" y="298097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cuML</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329" name="Google Shape;1329;p59"/>
          <p:cNvSpPr/>
          <p:nvPr/>
        </p:nvSpPr>
        <p:spPr>
          <a:xfrm>
            <a:off x="3257550"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330" name="Google Shape;1330;p59"/>
          <p:cNvCxnSpPr/>
          <p:nvPr/>
        </p:nvCxnSpPr>
        <p:spPr>
          <a:xfrm>
            <a:off x="10364561" y="341299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31" name="Google Shape;1331;p59"/>
          <p:cNvSpPr txBox="1"/>
          <p:nvPr/>
        </p:nvSpPr>
        <p:spPr>
          <a:xfrm>
            <a:off x="12881306" y="5842918"/>
            <a:ext cx="2691122" cy="298957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nvGraph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CUTLASS</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cuBlas</a:t>
            </a:r>
            <a:endParaRPr sz="2400" b="0" i="0" u="none" strike="noStrike" cap="none">
              <a:solidFill>
                <a:srgbClr val="4D4D4D"/>
              </a:solidFill>
              <a:latin typeface="Trebuchet MS"/>
              <a:ea typeface="Trebuchet MS"/>
              <a:cs typeface="Trebuchet MS"/>
              <a:sym typeface="Trebuchet MS"/>
            </a:endParaRPr>
          </a:p>
        </p:txBody>
      </p:sp>
      <p:cxnSp>
        <p:nvCxnSpPr>
          <p:cNvPr id="1332" name="Google Shape;1332;p59"/>
          <p:cNvCxnSpPr/>
          <p:nvPr/>
        </p:nvCxnSpPr>
        <p:spPr>
          <a:xfrm>
            <a:off x="10364561" y="69372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33" name="Google Shape;1333;p59"/>
          <p:cNvSpPr/>
          <p:nvPr/>
        </p:nvSpPr>
        <p:spPr>
          <a:xfrm>
            <a:off x="3257550"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334" name="Google Shape;1334;p59"/>
          <p:cNvSpPr/>
          <p:nvPr/>
        </p:nvSpPr>
        <p:spPr>
          <a:xfrm>
            <a:off x="3257550"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Algorithms</a:t>
            </a:r>
            <a:endParaRPr sz="2400" b="0" i="0" u="none" strike="noStrike" cap="none">
              <a:solidFill>
                <a:srgbClr val="FFFFFF"/>
              </a:solidFill>
              <a:latin typeface="Trebuchet MS"/>
              <a:ea typeface="Trebuchet MS"/>
              <a:cs typeface="Trebuchet MS"/>
              <a:sym typeface="Trebuchet MS"/>
            </a:endParaRPr>
          </a:p>
        </p:txBody>
      </p:sp>
      <p:grpSp>
        <p:nvGrpSpPr>
          <p:cNvPr id="1335" name="Google Shape;1335;p59"/>
          <p:cNvGrpSpPr/>
          <p:nvPr/>
        </p:nvGrpSpPr>
        <p:grpSpPr>
          <a:xfrm>
            <a:off x="3257565" y="6102323"/>
            <a:ext cx="6743058" cy="1688926"/>
            <a:chOff x="3257565" y="6227532"/>
            <a:chExt cx="6896245" cy="860397"/>
          </a:xfrm>
        </p:grpSpPr>
        <p:sp>
          <p:nvSpPr>
            <p:cNvPr id="1336" name="Google Shape;1336;p59"/>
            <p:cNvSpPr/>
            <p:nvPr/>
          </p:nvSpPr>
          <p:spPr>
            <a:xfrm>
              <a:off x="3257565" y="6227532"/>
              <a:ext cx="6896100" cy="3276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Prims</a:t>
              </a:r>
              <a:endParaRPr sz="2400" b="0" i="0" u="none" strike="noStrike" cap="none">
                <a:solidFill>
                  <a:srgbClr val="FFFFFF"/>
                </a:solidFill>
                <a:latin typeface="Trebuchet MS"/>
                <a:ea typeface="Trebuchet MS"/>
                <a:cs typeface="Trebuchet MS"/>
                <a:sym typeface="Trebuchet MS"/>
              </a:endParaRPr>
            </a:p>
          </p:txBody>
        </p:sp>
        <p:sp>
          <p:nvSpPr>
            <p:cNvPr id="1337" name="Google Shape;1337;p59"/>
            <p:cNvSpPr/>
            <p:nvPr/>
          </p:nvSpPr>
          <p:spPr>
            <a:xfrm>
              <a:off x="3257711" y="6649629"/>
              <a:ext cx="6896100" cy="4383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grpSp>
      <p:sp>
        <p:nvSpPr>
          <p:cNvPr id="1338" name="Google Shape;1338;p59"/>
          <p:cNvSpPr/>
          <p:nvPr/>
        </p:nvSpPr>
        <p:spPr>
          <a:xfrm>
            <a:off x="3257550"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339" name="Google Shape;1339;p5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grpSp>
        <p:nvGrpSpPr>
          <p:cNvPr id="1345" name="Google Shape;1345;p60"/>
          <p:cNvGrpSpPr/>
          <p:nvPr/>
        </p:nvGrpSpPr>
        <p:grpSpPr>
          <a:xfrm>
            <a:off x="2676939" y="3163679"/>
            <a:ext cx="5804452" cy="2685577"/>
            <a:chOff x="9925878" y="2310106"/>
            <a:chExt cx="7063900" cy="2358730"/>
          </a:xfrm>
        </p:grpSpPr>
        <p:sp>
          <p:nvSpPr>
            <p:cNvPr id="1346" name="Google Shape;1346;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47" name="Google Shape;1347;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48" name="Google Shape;1348;p60"/>
          <p:cNvGrpSpPr/>
          <p:nvPr/>
        </p:nvGrpSpPr>
        <p:grpSpPr>
          <a:xfrm>
            <a:off x="9805988" y="3163679"/>
            <a:ext cx="5804452" cy="2685577"/>
            <a:chOff x="9925878" y="2310106"/>
            <a:chExt cx="7063900" cy="2358730"/>
          </a:xfrm>
        </p:grpSpPr>
        <p:sp>
          <p:nvSpPr>
            <p:cNvPr id="1349" name="Google Shape;1349;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50" name="Google Shape;1350;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pic>
        <p:nvPicPr>
          <p:cNvPr id="1351" name="Google Shape;1351;p60" descr="A close up of a map&#10;&#10;Description generated with high confidence"/>
          <p:cNvPicPr preferRelativeResize="0"/>
          <p:nvPr/>
        </p:nvPicPr>
        <p:blipFill rotWithShape="1">
          <a:blip r:embed="rId3">
            <a:alphaModFix/>
          </a:blip>
          <a:srcRect l="2452" t="2093" r="1329" b="3588"/>
          <a:stretch/>
        </p:blipFill>
        <p:spPr>
          <a:xfrm>
            <a:off x="2676939" y="6122504"/>
            <a:ext cx="5804452" cy="2796209"/>
          </a:xfrm>
          <a:prstGeom prst="rect">
            <a:avLst/>
          </a:prstGeom>
          <a:noFill/>
          <a:ln>
            <a:noFill/>
          </a:ln>
        </p:spPr>
      </p:pic>
      <p:pic>
        <p:nvPicPr>
          <p:cNvPr id="1352" name="Google Shape;1352;p60" descr="A close up of a map&#10;&#10;Description generated with high confidence"/>
          <p:cNvPicPr preferRelativeResize="0"/>
          <p:nvPr/>
        </p:nvPicPr>
        <p:blipFill rotWithShape="1">
          <a:blip r:embed="rId4">
            <a:alphaModFix amt="70000"/>
          </a:blip>
          <a:srcRect l="2883" t="1716" r="1129" b="3733"/>
          <a:stretch/>
        </p:blipFill>
        <p:spPr>
          <a:xfrm>
            <a:off x="9803253" y="6122504"/>
            <a:ext cx="5804452" cy="2796209"/>
          </a:xfrm>
          <a:prstGeom prst="rect">
            <a:avLst/>
          </a:prstGeom>
          <a:noFill/>
          <a:ln>
            <a:noFill/>
          </a:ln>
        </p:spPr>
      </p:pic>
      <p:sp>
        <p:nvSpPr>
          <p:cNvPr id="1353" name="Google Shape;1353;p60"/>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54" name="Google Shape;1354;p60"/>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55" name="Google Shape;1355;p6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56" name="Google Shape;1356;p6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CPU-based Clustering</a:t>
            </a:r>
            <a:endParaRPr/>
          </a:p>
        </p:txBody>
      </p:sp>
      <p:sp>
        <p:nvSpPr>
          <p:cNvPr id="1357" name="Google Shape;1357;p60"/>
          <p:cNvSpPr txBox="1"/>
          <p:nvPr/>
        </p:nvSpPr>
        <p:spPr>
          <a:xfrm>
            <a:off x="2749511" y="3516558"/>
            <a:ext cx="5697804"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 sklearn.datasets import make_moons</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import pandas</a:t>
            </a:r>
            <a:endParaRPr/>
          </a:p>
          <a:p>
            <a:pPr marL="0" marR="0" lvl="0" indent="0" algn="l" rtl="0">
              <a:lnSpc>
                <a:spcPct val="90000"/>
              </a:lnSpc>
              <a:spcBef>
                <a:spcPts val="300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X, y = make_moons(n_samples=int(1e2), </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noise=0.05, random_state=0)</a:t>
            </a:r>
            <a:br>
              <a:rPr lang="en-US" sz="1600" b="0" i="0" u="none" strike="noStrike" cap="none">
                <a:solidFill>
                  <a:srgbClr val="868686"/>
                </a:solidFill>
                <a:latin typeface="Courier New"/>
                <a:ea typeface="Courier New"/>
                <a:cs typeface="Courier New"/>
                <a:sym typeface="Courier New"/>
              </a:rPr>
            </a:br>
            <a:br>
              <a:rPr lang="en-US" sz="1600" b="0" i="0" u="none" strike="noStrike" cap="none">
                <a:solidFill>
                  <a:srgbClr val="868686"/>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X = pandas.DataFrame({'fea%d'%i: X[:, i]</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for i in range(X.shape[1])})</a:t>
            </a:r>
            <a:endParaRPr/>
          </a:p>
          <a:p>
            <a:pPr marL="0" marR="0" lvl="0" indent="0" algn="l" rtl="0">
              <a:lnSpc>
                <a:spcPct val="90000"/>
              </a:lnSpc>
              <a:spcBef>
                <a:spcPts val="3000"/>
              </a:spcBef>
              <a:spcAft>
                <a:spcPts val="0"/>
              </a:spcAft>
              <a:buClr>
                <a:schemeClr val="dk1"/>
              </a:buClr>
              <a:buSzPts val="1600"/>
              <a:buFont typeface="Arial"/>
              <a:buNone/>
            </a:pPr>
            <a:endParaRPr sz="1600" b="0" i="0" u="none" strike="noStrike" cap="none">
              <a:solidFill>
                <a:srgbClr val="868686"/>
              </a:solidFill>
              <a:latin typeface="Courier New"/>
              <a:ea typeface="Courier New"/>
              <a:cs typeface="Courier New"/>
              <a:sym typeface="Courier New"/>
            </a:endParaRPr>
          </a:p>
        </p:txBody>
      </p:sp>
      <p:sp>
        <p:nvSpPr>
          <p:cNvPr id="1358" name="Google Shape;1358;p60"/>
          <p:cNvSpPr txBox="1"/>
          <p:nvPr/>
        </p:nvSpPr>
        <p:spPr>
          <a:xfrm>
            <a:off x="10006453" y="3515700"/>
            <a:ext cx="5528822"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sklearn.cluster 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grpSp>
        <p:nvGrpSpPr>
          <p:cNvPr id="1364" name="Google Shape;1364;p61"/>
          <p:cNvGrpSpPr/>
          <p:nvPr/>
        </p:nvGrpSpPr>
        <p:grpSpPr>
          <a:xfrm>
            <a:off x="2676939" y="3163679"/>
            <a:ext cx="5804452" cy="2685577"/>
            <a:chOff x="9925878" y="2310106"/>
            <a:chExt cx="7063900" cy="2358730"/>
          </a:xfrm>
        </p:grpSpPr>
        <p:sp>
          <p:nvSpPr>
            <p:cNvPr id="1365" name="Google Shape;1365;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6" name="Google Shape;1366;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67" name="Google Shape;1367;p61"/>
          <p:cNvGrpSpPr/>
          <p:nvPr/>
        </p:nvGrpSpPr>
        <p:grpSpPr>
          <a:xfrm>
            <a:off x="9805988" y="3163679"/>
            <a:ext cx="5804452" cy="2685577"/>
            <a:chOff x="9925878" y="2310106"/>
            <a:chExt cx="7063900" cy="2358730"/>
          </a:xfrm>
        </p:grpSpPr>
        <p:sp>
          <p:nvSpPr>
            <p:cNvPr id="1368" name="Google Shape;1368;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9" name="Google Shape;1369;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1370" name="Google Shape;1370;p61"/>
          <p:cNvSpPr txBox="1">
            <a:spLocks noGrp="1"/>
          </p:cNvSpPr>
          <p:nvPr>
            <p:ph type="body" idx="1"/>
          </p:nvPr>
        </p:nvSpPr>
        <p:spPr>
          <a:xfrm>
            <a:off x="2749511" y="3511924"/>
            <a:ext cx="5697804" cy="26306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lang="en-US" sz="1600" b="1">
                <a:solidFill>
                  <a:srgbClr val="FF0000"/>
                </a:solidFill>
                <a:latin typeface="Courier New"/>
                <a:ea typeface="Courier New"/>
                <a:cs typeface="Courier New"/>
                <a:sym typeface="Courier New"/>
              </a:rPr>
              <a:t>cudf</a:t>
            </a:r>
            <a:endParaRPr sz="1600" b="1">
              <a:solidFill>
                <a:srgbClr val="FF0000"/>
              </a:solidFill>
              <a:latin typeface="Courier New"/>
              <a:ea typeface="Courier New"/>
              <a:cs typeface="Courier New"/>
              <a:sym typeface="Courier New"/>
            </a:endParaRPr>
          </a:p>
          <a:p>
            <a:pPr marL="0" lvl="0" indent="0" algn="l" rtl="0">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lang="en-US" sz="1600" b="1">
                <a:solidFill>
                  <a:srgbClr val="FF0000"/>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marL="0" lvl="0" indent="0" algn="l" rtl="0">
              <a:lnSpc>
                <a:spcPct val="90000"/>
              </a:lnSpc>
              <a:spcBef>
                <a:spcPts val="3000"/>
              </a:spcBef>
              <a:spcAft>
                <a:spcPts val="0"/>
              </a:spcAft>
              <a:buClr>
                <a:schemeClr val="dk1"/>
              </a:buClr>
              <a:buSzPts val="1600"/>
              <a:buFont typeface="Trebuchet MS"/>
              <a:buNone/>
            </a:pPr>
            <a:endParaRPr sz="1600">
              <a:latin typeface="Courier New"/>
              <a:ea typeface="Courier New"/>
              <a:cs typeface="Courier New"/>
              <a:sym typeface="Courier New"/>
            </a:endParaRPr>
          </a:p>
        </p:txBody>
      </p:sp>
      <p:sp>
        <p:nvSpPr>
          <p:cNvPr id="1371" name="Google Shape;1371;p61"/>
          <p:cNvSpPr txBox="1"/>
          <p:nvPr/>
        </p:nvSpPr>
        <p:spPr>
          <a:xfrm>
            <a:off x="10006453" y="3511066"/>
            <a:ext cx="5528822" cy="26306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1" i="0" u="none" strike="noStrike" cap="none">
                <a:solidFill>
                  <a:srgbClr val="FF0000"/>
                </a:solidFill>
                <a:latin typeface="Courier New"/>
                <a:ea typeface="Courier New"/>
                <a:cs typeface="Courier New"/>
                <a:sym typeface="Courier New"/>
              </a:rPr>
              <a:t>cuml</a:t>
            </a:r>
            <a:r>
              <a:rPr lang="en-US" sz="1600" b="1"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pic>
        <p:nvPicPr>
          <p:cNvPr id="1372" name="Google Shape;1372;p61" descr="A close up of a map&#10;&#10;Description generated with high confidence"/>
          <p:cNvPicPr preferRelativeResize="0"/>
          <p:nvPr/>
        </p:nvPicPr>
        <p:blipFill rotWithShape="1">
          <a:blip r:embed="rId3">
            <a:alphaModFix/>
          </a:blip>
          <a:srcRect l="2452" t="2093" r="1329" b="3588"/>
          <a:stretch/>
        </p:blipFill>
        <p:spPr>
          <a:xfrm>
            <a:off x="2676939" y="6122504"/>
            <a:ext cx="5804452" cy="2796209"/>
          </a:xfrm>
          <a:prstGeom prst="rect">
            <a:avLst/>
          </a:prstGeom>
          <a:noFill/>
          <a:ln>
            <a:noFill/>
          </a:ln>
        </p:spPr>
      </p:pic>
      <p:pic>
        <p:nvPicPr>
          <p:cNvPr id="1373" name="Google Shape;1373;p61" descr="A close up of a map&#10;&#10;Description generated with high confidence"/>
          <p:cNvPicPr preferRelativeResize="0"/>
          <p:nvPr/>
        </p:nvPicPr>
        <p:blipFill rotWithShape="1">
          <a:blip r:embed="rId4">
            <a:alphaModFix amt="70000"/>
          </a:blip>
          <a:srcRect l="2883" t="1716" r="1129" b="3733"/>
          <a:stretch/>
        </p:blipFill>
        <p:spPr>
          <a:xfrm>
            <a:off x="9803253" y="6122504"/>
            <a:ext cx="5804452" cy="2796209"/>
          </a:xfrm>
          <a:prstGeom prst="rect">
            <a:avLst/>
          </a:prstGeom>
          <a:noFill/>
          <a:ln>
            <a:noFill/>
          </a:ln>
        </p:spPr>
      </p:pic>
      <p:sp>
        <p:nvSpPr>
          <p:cNvPr id="1374" name="Google Shape;1374;p61"/>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5" name="Google Shape;1375;p61"/>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6" name="Google Shape;1376;p6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77" name="Google Shape;1377;p6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pic>
        <p:nvPicPr>
          <p:cNvPr id="1383" name="Google Shape;1383;p62"/>
          <p:cNvPicPr preferRelativeResize="0"/>
          <p:nvPr/>
        </p:nvPicPr>
        <p:blipFill rotWithShape="1">
          <a:blip r:embed="rId3">
            <a:alphaModFix/>
          </a:blip>
          <a:srcRect/>
          <a:stretch/>
        </p:blipFill>
        <p:spPr>
          <a:xfrm>
            <a:off x="3908307" y="3830503"/>
            <a:ext cx="3166505" cy="3395266"/>
          </a:xfrm>
          <a:prstGeom prst="rect">
            <a:avLst/>
          </a:prstGeom>
          <a:noFill/>
          <a:ln>
            <a:noFill/>
          </a:ln>
        </p:spPr>
      </p:pic>
      <p:sp>
        <p:nvSpPr>
          <p:cNvPr id="1384" name="Google Shape;1384;p62"/>
          <p:cNvSpPr txBox="1"/>
          <p:nvPr/>
        </p:nvSpPr>
        <p:spPr>
          <a:xfrm>
            <a:off x="11514152" y="3405357"/>
            <a:ext cx="5552673" cy="1262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Decision Trees / </a:t>
            </a:r>
            <a:r>
              <a:rPr lang="en-US" sz="1800" i="0" u="none" strike="noStrike" cap="none">
                <a:solidFill>
                  <a:schemeClr val="accent4"/>
                </a:solidFill>
                <a:latin typeface="Trebuchet MS"/>
                <a:ea typeface="Trebuchet MS"/>
                <a:cs typeface="Trebuchet MS"/>
                <a:sym typeface="Trebuchet MS"/>
              </a:rPr>
              <a:t>Random Forests</a:t>
            </a:r>
            <a:endParaRPr/>
          </a:p>
          <a:p>
            <a:pPr marL="0" marR="0" lvl="0" indent="0" algn="l" rtl="0">
              <a:lnSpc>
                <a:spcPct val="90000"/>
              </a:lnSpc>
              <a:spcBef>
                <a:spcPts val="0"/>
              </a:spcBef>
              <a:spcAft>
                <a:spcPts val="0"/>
              </a:spcAft>
              <a:buNone/>
            </a:pPr>
            <a:r>
              <a:rPr lang="en-US" sz="1800" b="1" i="0" u="none" strike="noStrike" cap="none">
                <a:solidFill>
                  <a:schemeClr val="accent4"/>
                </a:solidFill>
                <a:latin typeface="Trebuchet MS"/>
                <a:ea typeface="Trebuchet MS"/>
                <a:cs typeface="Trebuchet MS"/>
                <a:sym typeface="Trebuchet MS"/>
              </a:rPr>
              <a:t>Linear/Lasso/Ridge Regression</a:t>
            </a:r>
            <a:endParaRPr b="1"/>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Logistic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K-Nearest Neighbors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Support Vector Machine Classification</a:t>
            </a:r>
            <a:endParaRPr/>
          </a:p>
        </p:txBody>
      </p:sp>
      <p:sp>
        <p:nvSpPr>
          <p:cNvPr id="1385" name="Google Shape;1385;p62"/>
          <p:cNvSpPr txBox="1"/>
          <p:nvPr/>
        </p:nvSpPr>
        <p:spPr>
          <a:xfrm>
            <a:off x="11514151" y="6720090"/>
            <a:ext cx="6613211" cy="1361174"/>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Principal Components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Singular Value Decomposition</a:t>
            </a:r>
            <a:br>
              <a:rPr lang="en-US" sz="1800" b="0" i="0" u="none" strike="noStrike" cap="none">
                <a:solidFill>
                  <a:schemeClr val="accent4"/>
                </a:solidFill>
                <a:latin typeface="Trebuchet MS"/>
                <a:ea typeface="Trebuchet MS"/>
                <a:cs typeface="Trebuchet MS"/>
                <a:sym typeface="Trebuchet MS"/>
              </a:rPr>
            </a:br>
            <a:r>
              <a:rPr lang="en-US" sz="1800" b="0" i="0" u="none" strike="noStrike" cap="none">
                <a:solidFill>
                  <a:schemeClr val="accent4"/>
                </a:solidFill>
                <a:latin typeface="Trebuchet MS"/>
                <a:ea typeface="Trebuchet MS"/>
                <a:cs typeface="Trebuchet MS"/>
                <a:sym typeface="Trebuchet MS"/>
              </a:rPr>
              <a:t>UMAP</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Spectral Embedding</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T-SNE</a:t>
            </a:r>
            <a:endParaRPr/>
          </a:p>
        </p:txBody>
      </p:sp>
      <p:sp>
        <p:nvSpPr>
          <p:cNvPr id="1386" name="Google Shape;1386;p62"/>
          <p:cNvSpPr txBox="1"/>
          <p:nvPr/>
        </p:nvSpPr>
        <p:spPr>
          <a:xfrm>
            <a:off x="11514152" y="8293960"/>
            <a:ext cx="46865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Holt-Winters</a:t>
            </a:r>
            <a:endParaRPr/>
          </a:p>
          <a:p>
            <a:pPr marL="0" marR="0" lvl="0" indent="0" algn="l"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Seasonal </a:t>
            </a:r>
            <a:r>
              <a:rPr lang="en-US" sz="1800" b="1" i="0" u="none" strike="noStrike" cap="none">
                <a:solidFill>
                  <a:schemeClr val="accent4"/>
                </a:solidFill>
                <a:latin typeface="Trebuchet MS"/>
                <a:ea typeface="Trebuchet MS"/>
                <a:cs typeface="Trebuchet MS"/>
                <a:sym typeface="Trebuchet MS"/>
              </a:rPr>
              <a:t>ARIMA</a:t>
            </a:r>
            <a:endParaRPr b="1"/>
          </a:p>
        </p:txBody>
      </p:sp>
      <p:sp>
        <p:nvSpPr>
          <p:cNvPr id="1387" name="Google Shape;1387;p62"/>
          <p:cNvSpPr txBox="1"/>
          <p:nvPr/>
        </p:nvSpPr>
        <p:spPr>
          <a:xfrm>
            <a:off x="3908307" y="9129224"/>
            <a:ext cx="2659958" cy="477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More to come!</a:t>
            </a:r>
            <a:endParaRPr sz="3200" b="0" i="0" u="none" strike="noStrike" cap="none">
              <a:solidFill>
                <a:schemeClr val="accent4"/>
              </a:solidFill>
              <a:latin typeface="Trebuchet MS"/>
              <a:ea typeface="Trebuchet MS"/>
              <a:cs typeface="Trebuchet MS"/>
              <a:sym typeface="Trebuchet MS"/>
            </a:endParaRPr>
          </a:p>
        </p:txBody>
      </p:sp>
      <p:sp>
        <p:nvSpPr>
          <p:cNvPr id="1388" name="Google Shape;1388;p62"/>
          <p:cNvSpPr txBox="1"/>
          <p:nvPr/>
        </p:nvSpPr>
        <p:spPr>
          <a:xfrm>
            <a:off x="11514152" y="4828628"/>
            <a:ext cx="4272500" cy="721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Random Forest / GBDT Inference</a:t>
            </a:r>
            <a:endParaRPr sz="1800" i="0" u="none" strike="noStrike" cap="none">
              <a:solidFill>
                <a:schemeClr val="accent4"/>
              </a:solidFill>
              <a:latin typeface="Trebuchet MS"/>
              <a:ea typeface="Trebuchet MS"/>
              <a:cs typeface="Trebuchet MS"/>
              <a:sym typeface="Trebuchet MS"/>
            </a:endParaRPr>
          </a:p>
        </p:txBody>
      </p:sp>
      <p:sp>
        <p:nvSpPr>
          <p:cNvPr id="1389" name="Google Shape;1389;p62"/>
          <p:cNvSpPr txBox="1"/>
          <p:nvPr/>
        </p:nvSpPr>
        <p:spPr>
          <a:xfrm>
            <a:off x="11514152" y="5769555"/>
            <a:ext cx="4272500" cy="721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1" i="0" u="none" strike="noStrike" cap="none">
                <a:solidFill>
                  <a:schemeClr val="accent4"/>
                </a:solidFill>
                <a:latin typeface="Trebuchet MS"/>
                <a:ea typeface="Trebuchet MS"/>
                <a:cs typeface="Trebuchet MS"/>
                <a:sym typeface="Trebuchet MS"/>
              </a:rPr>
              <a:t>K-Means</a:t>
            </a:r>
            <a:endParaRPr b="1"/>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DBSCAN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Spectral Clustering</a:t>
            </a:r>
            <a:endParaRPr/>
          </a:p>
        </p:txBody>
      </p:sp>
      <p:sp>
        <p:nvSpPr>
          <p:cNvPr id="1390" name="Google Shape;1390;p62"/>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Time Series</a:t>
            </a:r>
            <a:endParaRPr sz="2000" b="0" i="0" u="none" strike="noStrike" cap="none">
              <a:solidFill>
                <a:srgbClr val="FFFFFF"/>
              </a:solidFill>
              <a:latin typeface="Trebuchet MS"/>
              <a:ea typeface="Trebuchet MS"/>
              <a:cs typeface="Trebuchet MS"/>
              <a:sym typeface="Trebuchet MS"/>
            </a:endParaRPr>
          </a:p>
        </p:txBody>
      </p:sp>
      <p:sp>
        <p:nvSpPr>
          <p:cNvPr id="1391" name="Google Shape;1391;p62"/>
          <p:cNvSpPr/>
          <p:nvPr/>
        </p:nvSpPr>
        <p:spPr>
          <a:xfrm>
            <a:off x="7734222" y="6707734"/>
            <a:ext cx="3582865" cy="1361174"/>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Decomposition </a:t>
            </a:r>
            <a:r>
              <a:rPr lang="en-US" sz="2000" b="0" i="0" u="none" strike="noStrike" cap="none">
                <a:solidFill>
                  <a:srgbClr val="FFFFFF"/>
                </a:solidFill>
                <a:latin typeface="Arial"/>
                <a:ea typeface="Arial"/>
                <a:cs typeface="Arial"/>
                <a:sym typeface="Arial"/>
              </a:rPr>
              <a:t>&amp;</a:t>
            </a:r>
            <a:r>
              <a:rPr lang="en-US" sz="2000" b="0" i="0" u="none" strike="noStrike" cap="none">
                <a:solidFill>
                  <a:srgbClr val="FFFFFF"/>
                </a:solidFill>
                <a:latin typeface="Trebuchet MS"/>
                <a:ea typeface="Trebuchet MS"/>
                <a:cs typeface="Trebuchet MS"/>
                <a:sym typeface="Trebuchet MS"/>
              </a:rPr>
              <a:t> Dimensionality Reduction</a:t>
            </a:r>
            <a:endParaRPr sz="2000" b="0" i="0" u="none" strike="noStrike" cap="none">
              <a:solidFill>
                <a:srgbClr val="FFFFFF"/>
              </a:solidFill>
              <a:latin typeface="Trebuchet MS"/>
              <a:ea typeface="Trebuchet MS"/>
              <a:cs typeface="Trebuchet MS"/>
              <a:sym typeface="Trebuchet MS"/>
            </a:endParaRPr>
          </a:p>
        </p:txBody>
      </p:sp>
      <p:sp>
        <p:nvSpPr>
          <p:cNvPr id="1392" name="Google Shape;1392;p62"/>
          <p:cNvSpPr/>
          <p:nvPr/>
        </p:nvSpPr>
        <p:spPr>
          <a:xfrm>
            <a:off x="7734222" y="5766808"/>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Clustering</a:t>
            </a:r>
            <a:endParaRPr sz="2000" b="0" i="0" u="none" strike="noStrike" cap="none">
              <a:solidFill>
                <a:srgbClr val="FFFFFF"/>
              </a:solidFill>
              <a:latin typeface="Trebuchet MS"/>
              <a:ea typeface="Trebuchet MS"/>
              <a:cs typeface="Trebuchet MS"/>
              <a:sym typeface="Trebuchet MS"/>
            </a:endParaRPr>
          </a:p>
        </p:txBody>
      </p:sp>
      <p:sp>
        <p:nvSpPr>
          <p:cNvPr id="1393" name="Google Shape;1393;p62"/>
          <p:cNvSpPr/>
          <p:nvPr/>
        </p:nvSpPr>
        <p:spPr>
          <a:xfrm>
            <a:off x="7734222" y="4825881"/>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Inference</a:t>
            </a:r>
            <a:endParaRPr sz="2000" b="0" i="0" u="none" strike="noStrike" cap="none">
              <a:solidFill>
                <a:srgbClr val="FFFFFF"/>
              </a:solidFill>
              <a:latin typeface="Trebuchet MS"/>
              <a:ea typeface="Trebuchet MS"/>
              <a:cs typeface="Trebuchet MS"/>
              <a:sym typeface="Trebuchet MS"/>
            </a:endParaRPr>
          </a:p>
        </p:txBody>
      </p:sp>
      <p:sp>
        <p:nvSpPr>
          <p:cNvPr id="1394" name="Google Shape;1394;p62"/>
          <p:cNvSpPr/>
          <p:nvPr/>
        </p:nvSpPr>
        <p:spPr>
          <a:xfrm>
            <a:off x="7734222" y="3390516"/>
            <a:ext cx="3582865" cy="1218185"/>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Classification \ Regression</a:t>
            </a:r>
            <a:endParaRPr sz="2000" b="0" i="0" u="none" strike="noStrike" cap="none">
              <a:solidFill>
                <a:srgbClr val="FFFFFF"/>
              </a:solidFill>
              <a:latin typeface="Trebuchet MS"/>
              <a:ea typeface="Trebuchet MS"/>
              <a:cs typeface="Trebuchet MS"/>
              <a:sym typeface="Trebuchet MS"/>
            </a:endParaRPr>
          </a:p>
        </p:txBody>
      </p:sp>
      <p:sp>
        <p:nvSpPr>
          <p:cNvPr id="1395" name="Google Shape;1395;p62"/>
          <p:cNvSpPr/>
          <p:nvPr/>
        </p:nvSpPr>
        <p:spPr>
          <a:xfrm>
            <a:off x="3524729"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Hyper-parameter Tuning</a:t>
            </a:r>
            <a:endParaRPr sz="2000" b="0" i="0" u="none" strike="noStrike" cap="none">
              <a:solidFill>
                <a:srgbClr val="FFFFFF"/>
              </a:solidFill>
              <a:latin typeface="Trebuchet MS"/>
              <a:ea typeface="Trebuchet MS"/>
              <a:cs typeface="Trebuchet MS"/>
              <a:sym typeface="Trebuchet MS"/>
            </a:endParaRPr>
          </a:p>
        </p:txBody>
      </p:sp>
      <p:sp>
        <p:nvSpPr>
          <p:cNvPr id="1396" name="Google Shape;1396;p62"/>
          <p:cNvSpPr/>
          <p:nvPr/>
        </p:nvSpPr>
        <p:spPr>
          <a:xfrm>
            <a:off x="3524729"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Cross Validation</a:t>
            </a:r>
            <a:endParaRPr sz="2000" b="0" i="0" u="none" strike="noStrike" cap="none">
              <a:solidFill>
                <a:srgbClr val="FFFFFF"/>
              </a:solidFill>
              <a:latin typeface="Trebuchet MS"/>
              <a:ea typeface="Trebuchet MS"/>
              <a:cs typeface="Trebuchet MS"/>
              <a:sym typeface="Trebuchet MS"/>
            </a:endParaRPr>
          </a:p>
        </p:txBody>
      </p:sp>
      <p:sp>
        <p:nvSpPr>
          <p:cNvPr id="1397" name="Google Shape;1397;p62"/>
          <p:cNvSpPr txBox="1"/>
          <p:nvPr/>
        </p:nvSpPr>
        <p:spPr>
          <a:xfrm>
            <a:off x="14054467" y="8955442"/>
            <a:ext cx="46865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Key:</a:t>
            </a:r>
            <a:br>
              <a:rPr lang="en-US" sz="1400" b="0" i="1" u="none" strike="noStrike" cap="none">
                <a:solidFill>
                  <a:schemeClr val="accent4"/>
                </a:solidFill>
                <a:latin typeface="Trebuchet MS"/>
                <a:ea typeface="Trebuchet MS"/>
                <a:cs typeface="Trebuchet MS"/>
                <a:sym typeface="Trebuchet MS"/>
              </a:rPr>
            </a:br>
            <a:r>
              <a:rPr lang="en-US" sz="1400" b="0" i="1" u="none" strike="noStrike" cap="none">
                <a:solidFill>
                  <a:schemeClr val="accent4"/>
                </a:solidFill>
                <a:latin typeface="Trebuchet MS"/>
                <a:ea typeface="Trebuchet MS"/>
                <a:cs typeface="Trebuchet MS"/>
                <a:sym typeface="Trebuchet MS"/>
              </a:rPr>
              <a:t>Preexisting | </a:t>
            </a:r>
            <a:r>
              <a:rPr lang="en-US" sz="1400" b="1" i="1" u="none" strike="noStrike" cap="none">
                <a:solidFill>
                  <a:schemeClr val="accent4"/>
                </a:solidFill>
                <a:latin typeface="Trebuchet MS"/>
                <a:ea typeface="Trebuchet MS"/>
                <a:cs typeface="Trebuchet MS"/>
                <a:sym typeface="Trebuchet MS"/>
              </a:rPr>
              <a:t>NEW or enhanced for 0.1</a:t>
            </a:r>
            <a:r>
              <a:rPr lang="en-US" b="1" i="1">
                <a:solidFill>
                  <a:schemeClr val="accent4"/>
                </a:solidFill>
                <a:latin typeface="Trebuchet MS"/>
                <a:ea typeface="Trebuchet MS"/>
                <a:cs typeface="Trebuchet MS"/>
                <a:sym typeface="Trebuchet MS"/>
              </a:rPr>
              <a:t>4</a:t>
            </a:r>
            <a:endParaRPr/>
          </a:p>
        </p:txBody>
      </p:sp>
      <p:sp>
        <p:nvSpPr>
          <p:cNvPr id="1398" name="Google Shape;1398;p6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399" name="Google Shape;1399;p6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Scikit-Learn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cxnSp>
        <p:nvCxnSpPr>
          <p:cNvPr id="1405" name="Google Shape;1405;p63"/>
          <p:cNvCxnSpPr/>
          <p:nvPr/>
        </p:nvCxnSpPr>
        <p:spPr>
          <a:xfrm>
            <a:off x="11496418" y="5004357"/>
            <a:ext cx="5402400" cy="0"/>
          </a:xfrm>
          <a:prstGeom prst="straightConnector1">
            <a:avLst/>
          </a:prstGeom>
          <a:noFill/>
          <a:ln w="12700" cap="flat" cmpd="sng">
            <a:solidFill>
              <a:srgbClr val="B3B3B3"/>
            </a:solidFill>
            <a:prstDash val="solid"/>
            <a:round/>
            <a:headEnd type="none" w="sm" len="sm"/>
            <a:tailEnd type="none" w="sm" len="sm"/>
          </a:ln>
        </p:spPr>
      </p:cxnSp>
      <p:cxnSp>
        <p:nvCxnSpPr>
          <p:cNvPr id="1406" name="Google Shape;1406;p63"/>
          <p:cNvCxnSpPr/>
          <p:nvPr/>
        </p:nvCxnSpPr>
        <p:spPr>
          <a:xfrm>
            <a:off x="1972527" y="5283349"/>
            <a:ext cx="7587900" cy="0"/>
          </a:xfrm>
          <a:prstGeom prst="straightConnector1">
            <a:avLst/>
          </a:prstGeom>
          <a:noFill/>
          <a:ln w="12700" cap="flat" cmpd="sng">
            <a:solidFill>
              <a:srgbClr val="B3B3B3"/>
            </a:solidFill>
            <a:prstDash val="solid"/>
            <a:round/>
            <a:headEnd type="none" w="sm" len="sm"/>
            <a:tailEnd type="none" w="sm" len="sm"/>
          </a:ln>
        </p:spPr>
      </p:cxnSp>
      <p:sp>
        <p:nvSpPr>
          <p:cNvPr id="1407" name="Google Shape;1407;p6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cuML vs Scikit-learn</a:t>
            </a:r>
            <a:endParaRPr/>
          </a:p>
        </p:txBody>
      </p:sp>
      <p:grpSp>
        <p:nvGrpSpPr>
          <p:cNvPr id="1408" name="Google Shape;1408;p63"/>
          <p:cNvGrpSpPr/>
          <p:nvPr/>
        </p:nvGrpSpPr>
        <p:grpSpPr>
          <a:xfrm>
            <a:off x="1035701" y="3111775"/>
            <a:ext cx="8823960" cy="5578127"/>
            <a:chOff x="1035700" y="3111775"/>
            <a:chExt cx="8426353" cy="5578127"/>
          </a:xfrm>
        </p:grpSpPr>
        <p:cxnSp>
          <p:nvCxnSpPr>
            <p:cNvPr id="1409" name="Google Shape;1409;p63"/>
            <p:cNvCxnSpPr/>
            <p:nvPr/>
          </p:nvCxnSpPr>
          <p:spPr>
            <a:xfrm>
              <a:off x="1917874" y="4164128"/>
              <a:ext cx="7245823" cy="0"/>
            </a:xfrm>
            <a:prstGeom prst="straightConnector1">
              <a:avLst/>
            </a:prstGeom>
            <a:noFill/>
            <a:ln w="12700" cap="flat" cmpd="sng">
              <a:solidFill>
                <a:srgbClr val="B3B3B3"/>
              </a:solidFill>
              <a:prstDash val="solid"/>
              <a:round/>
              <a:headEnd type="none" w="sm" len="sm"/>
              <a:tailEnd type="none" w="sm" len="sm"/>
            </a:ln>
          </p:spPr>
        </p:cxnSp>
        <p:cxnSp>
          <p:nvCxnSpPr>
            <p:cNvPr id="1410" name="Google Shape;1410;p63"/>
            <p:cNvCxnSpPr/>
            <p:nvPr/>
          </p:nvCxnSpPr>
          <p:spPr>
            <a:xfrm>
              <a:off x="1917875" y="3846303"/>
              <a:ext cx="7273835" cy="0"/>
            </a:xfrm>
            <a:prstGeom prst="straightConnector1">
              <a:avLst/>
            </a:prstGeom>
            <a:noFill/>
            <a:ln w="12700" cap="flat" cmpd="sng">
              <a:solidFill>
                <a:srgbClr val="B3B3B3"/>
              </a:solidFill>
              <a:prstDash val="solid"/>
              <a:round/>
              <a:headEnd type="none" w="sm" len="sm"/>
              <a:tailEnd type="none" w="sm" len="sm"/>
            </a:ln>
          </p:spPr>
        </p:cxnSp>
        <p:cxnSp>
          <p:nvCxnSpPr>
            <p:cNvPr id="1411" name="Google Shape;1411;p63"/>
            <p:cNvCxnSpPr/>
            <p:nvPr/>
          </p:nvCxnSpPr>
          <p:spPr>
            <a:xfrm>
              <a:off x="1917874" y="4692774"/>
              <a:ext cx="7245823" cy="0"/>
            </a:xfrm>
            <a:prstGeom prst="straightConnector1">
              <a:avLst/>
            </a:prstGeom>
            <a:noFill/>
            <a:ln w="12700" cap="flat" cmpd="sng">
              <a:solidFill>
                <a:srgbClr val="B3B3B3"/>
              </a:solidFill>
              <a:prstDash val="solid"/>
              <a:round/>
              <a:headEnd type="none" w="sm" len="sm"/>
              <a:tailEnd type="none" w="sm" len="sm"/>
            </a:ln>
          </p:spPr>
        </p:cxnSp>
        <p:cxnSp>
          <p:nvCxnSpPr>
            <p:cNvPr id="1412" name="Google Shape;1412;p63"/>
            <p:cNvCxnSpPr/>
            <p:nvPr/>
          </p:nvCxnSpPr>
          <p:spPr>
            <a:xfrm rot="10800000">
              <a:off x="1904200" y="7601305"/>
              <a:ext cx="7370051" cy="0"/>
            </a:xfrm>
            <a:prstGeom prst="straightConnector1">
              <a:avLst/>
            </a:prstGeom>
            <a:noFill/>
            <a:ln w="25400" cap="flat" cmpd="sng">
              <a:solidFill>
                <a:srgbClr val="B3B3B3"/>
              </a:solidFill>
              <a:prstDash val="solid"/>
              <a:round/>
              <a:headEnd type="none" w="sm" len="sm"/>
              <a:tailEnd type="none" w="sm" len="sm"/>
            </a:ln>
          </p:spPr>
        </p:cxnSp>
        <p:sp>
          <p:nvSpPr>
            <p:cNvPr id="1413" name="Google Shape;1413;p63"/>
            <p:cNvSpPr txBox="1"/>
            <p:nvPr/>
          </p:nvSpPr>
          <p:spPr>
            <a:xfrm>
              <a:off x="1209489" y="3643500"/>
              <a:ext cx="708386" cy="405606"/>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120</a:t>
              </a:r>
              <a:endParaRPr sz="2000" b="0" i="0" u="none" strike="noStrike" cap="none">
                <a:solidFill>
                  <a:srgbClr val="868686"/>
                </a:solidFill>
                <a:latin typeface="Arial"/>
                <a:ea typeface="Arial"/>
                <a:cs typeface="Arial"/>
                <a:sym typeface="Arial"/>
              </a:endParaRPr>
            </a:p>
          </p:txBody>
        </p:sp>
        <p:sp>
          <p:nvSpPr>
            <p:cNvPr id="1414" name="Google Shape;1414;p63"/>
            <p:cNvSpPr txBox="1"/>
            <p:nvPr/>
          </p:nvSpPr>
          <p:spPr>
            <a:xfrm>
              <a:off x="1062468" y="3950707"/>
              <a:ext cx="855408" cy="405606"/>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80</a:t>
              </a:r>
              <a:endParaRPr sz="2000" b="0" i="0" u="none" strike="noStrike" cap="none">
                <a:solidFill>
                  <a:srgbClr val="868686"/>
                </a:solidFill>
                <a:latin typeface="Arial"/>
                <a:ea typeface="Arial"/>
                <a:cs typeface="Arial"/>
                <a:sym typeface="Arial"/>
              </a:endParaRPr>
            </a:p>
          </p:txBody>
        </p:sp>
        <p:sp>
          <p:nvSpPr>
            <p:cNvPr id="1415" name="Google Shape;1415;p63"/>
            <p:cNvSpPr txBox="1"/>
            <p:nvPr/>
          </p:nvSpPr>
          <p:spPr>
            <a:xfrm>
              <a:off x="1635190" y="7389456"/>
              <a:ext cx="282684" cy="405606"/>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416" name="Google Shape;1416;p63"/>
            <p:cNvSpPr txBox="1"/>
            <p:nvPr/>
          </p:nvSpPr>
          <p:spPr>
            <a:xfrm>
              <a:off x="1851504" y="7661935"/>
              <a:ext cx="1043931"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PCA</a:t>
              </a:r>
              <a:endParaRPr sz="2000" b="0" i="0" u="none" strike="noStrike" cap="none">
                <a:solidFill>
                  <a:srgbClr val="868686"/>
                </a:solidFill>
                <a:latin typeface="Arial"/>
                <a:ea typeface="Arial"/>
                <a:cs typeface="Arial"/>
                <a:sym typeface="Arial"/>
              </a:endParaRPr>
            </a:p>
          </p:txBody>
        </p:sp>
        <p:sp>
          <p:nvSpPr>
            <p:cNvPr id="1417" name="Google Shape;1417;p63"/>
            <p:cNvSpPr txBox="1"/>
            <p:nvPr/>
          </p:nvSpPr>
          <p:spPr>
            <a:xfrm rot="-5400000">
              <a:off x="-338374" y="5534670"/>
              <a:ext cx="3182840" cy="434691"/>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GPU Speedup Over CPU</a:t>
              </a:r>
              <a:endParaRPr sz="2400" b="0" i="0" u="none" strike="noStrike" cap="none">
                <a:solidFill>
                  <a:srgbClr val="868686"/>
                </a:solidFill>
                <a:latin typeface="Arial"/>
                <a:ea typeface="Arial"/>
                <a:cs typeface="Arial"/>
                <a:sym typeface="Arial"/>
              </a:endParaRPr>
            </a:p>
          </p:txBody>
        </p:sp>
        <p:sp>
          <p:nvSpPr>
            <p:cNvPr id="1418" name="Google Shape;1418;p63"/>
            <p:cNvSpPr txBox="1"/>
            <p:nvPr/>
          </p:nvSpPr>
          <p:spPr>
            <a:xfrm>
              <a:off x="4548536" y="8284338"/>
              <a:ext cx="2033390" cy="405564"/>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Operation</a:t>
              </a:r>
              <a:endParaRPr sz="2000" b="0" i="0" u="none" strike="noStrike" cap="none">
                <a:solidFill>
                  <a:srgbClr val="868686"/>
                </a:solidFill>
                <a:latin typeface="Arial"/>
                <a:ea typeface="Arial"/>
                <a:cs typeface="Arial"/>
                <a:sym typeface="Arial"/>
              </a:endParaRPr>
            </a:p>
          </p:txBody>
        </p:sp>
        <p:grpSp>
          <p:nvGrpSpPr>
            <p:cNvPr id="1419" name="Google Shape;1419;p63"/>
            <p:cNvGrpSpPr/>
            <p:nvPr/>
          </p:nvGrpSpPr>
          <p:grpSpPr>
            <a:xfrm>
              <a:off x="4396207" y="3111775"/>
              <a:ext cx="2338047" cy="405609"/>
              <a:chOff x="11223171" y="3564121"/>
              <a:chExt cx="4353336" cy="408003"/>
            </a:xfrm>
          </p:grpSpPr>
          <p:sp>
            <p:nvSpPr>
              <p:cNvPr id="1420" name="Google Shape;1420;p63"/>
              <p:cNvSpPr txBox="1"/>
              <p:nvPr/>
            </p:nvSpPr>
            <p:spPr>
              <a:xfrm>
                <a:off x="11374211" y="3564124"/>
                <a:ext cx="11597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1M</a:t>
                </a:r>
                <a:endParaRPr sz="2000" b="0" i="0" u="none" strike="noStrike" cap="none">
                  <a:solidFill>
                    <a:srgbClr val="868686"/>
                  </a:solidFill>
                  <a:latin typeface="Arial"/>
                  <a:ea typeface="Arial"/>
                  <a:cs typeface="Arial"/>
                  <a:sym typeface="Arial"/>
                </a:endParaRPr>
              </a:p>
            </p:txBody>
          </p:sp>
          <p:sp>
            <p:nvSpPr>
              <p:cNvPr id="1421" name="Google Shape;1421;p63"/>
              <p:cNvSpPr txBox="1"/>
              <p:nvPr/>
            </p:nvSpPr>
            <p:spPr>
              <a:xfrm>
                <a:off x="12911462" y="3564121"/>
                <a:ext cx="11597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2M</a:t>
                </a:r>
                <a:endParaRPr sz="2000" b="0" i="0" u="none" strike="noStrike" cap="none">
                  <a:solidFill>
                    <a:srgbClr val="868686"/>
                  </a:solidFill>
                  <a:latin typeface="Arial"/>
                  <a:ea typeface="Arial"/>
                  <a:cs typeface="Arial"/>
                  <a:sym typeface="Arial"/>
                </a:endParaRPr>
              </a:p>
            </p:txBody>
          </p:sp>
          <p:sp>
            <p:nvSpPr>
              <p:cNvPr id="1422" name="Google Shape;1422;p63"/>
              <p:cNvSpPr/>
              <p:nvPr/>
            </p:nvSpPr>
            <p:spPr>
              <a:xfrm>
                <a:off x="11223171" y="3697367"/>
                <a:ext cx="235939"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423" name="Google Shape;1423;p63"/>
              <p:cNvSpPr txBox="1"/>
              <p:nvPr/>
            </p:nvSpPr>
            <p:spPr>
              <a:xfrm>
                <a:off x="14416777" y="3564121"/>
                <a:ext cx="11597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4M</a:t>
                </a:r>
                <a:endParaRPr sz="2000" b="0" i="0" u="none" strike="noStrike" cap="none">
                  <a:solidFill>
                    <a:srgbClr val="868686"/>
                  </a:solidFill>
                  <a:latin typeface="Arial"/>
                  <a:ea typeface="Arial"/>
                  <a:cs typeface="Arial"/>
                  <a:sym typeface="Arial"/>
                </a:endParaRPr>
              </a:p>
            </p:txBody>
          </p:sp>
          <p:sp>
            <p:nvSpPr>
              <p:cNvPr id="1424" name="Google Shape;1424;p63"/>
              <p:cNvSpPr/>
              <p:nvPr/>
            </p:nvSpPr>
            <p:spPr>
              <a:xfrm>
                <a:off x="12761555" y="3697364"/>
                <a:ext cx="235939"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425" name="Google Shape;1425;p63"/>
              <p:cNvSpPr/>
              <p:nvPr/>
            </p:nvSpPr>
            <p:spPr>
              <a:xfrm>
                <a:off x="14251981" y="3697364"/>
                <a:ext cx="235939"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426" name="Google Shape;1426;p63"/>
            <p:cNvSpPr/>
            <p:nvPr/>
          </p:nvSpPr>
          <p:spPr>
            <a:xfrm>
              <a:off x="2794325"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27" name="Google Shape;1427;p63"/>
            <p:cNvSpPr/>
            <p:nvPr/>
          </p:nvSpPr>
          <p:spPr>
            <a:xfrm>
              <a:off x="3065944" y="5080000"/>
              <a:ext cx="204192" cy="251374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28" name="Google Shape;1428;p63"/>
            <p:cNvSpPr/>
            <p:nvPr/>
          </p:nvSpPr>
          <p:spPr>
            <a:xfrm>
              <a:off x="3866864"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29" name="Google Shape;1429;p63"/>
            <p:cNvSpPr/>
            <p:nvPr/>
          </p:nvSpPr>
          <p:spPr>
            <a:xfrm>
              <a:off x="4931956"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30" name="Google Shape;1430;p63"/>
            <p:cNvSpPr/>
            <p:nvPr/>
          </p:nvSpPr>
          <p:spPr>
            <a:xfrm>
              <a:off x="6019392"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31" name="Google Shape;1431;p63"/>
            <p:cNvSpPr/>
            <p:nvPr/>
          </p:nvSpPr>
          <p:spPr>
            <a:xfrm>
              <a:off x="7115878" y="3634986"/>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32" name="Google Shape;1432;p63"/>
            <p:cNvSpPr/>
            <p:nvPr/>
          </p:nvSpPr>
          <p:spPr>
            <a:xfrm>
              <a:off x="8194264"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33" name="Google Shape;1433;p63"/>
            <p:cNvSpPr/>
            <p:nvPr/>
          </p:nvSpPr>
          <p:spPr>
            <a:xfrm>
              <a:off x="9274252"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34" name="Google Shape;1434;p63"/>
            <p:cNvSpPr txBox="1"/>
            <p:nvPr/>
          </p:nvSpPr>
          <p:spPr>
            <a:xfrm>
              <a:off x="1957134" y="4049106"/>
              <a:ext cx="242115" cy="294016"/>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64</a:t>
              </a:r>
              <a:endParaRPr sz="1600" b="0" i="0" u="none" strike="noStrike" cap="none">
                <a:solidFill>
                  <a:schemeClr val="lt2"/>
                </a:solidFill>
                <a:latin typeface="Arial"/>
                <a:ea typeface="Arial"/>
                <a:cs typeface="Arial"/>
                <a:sym typeface="Arial"/>
              </a:endParaRPr>
            </a:p>
          </p:txBody>
        </p:sp>
        <p:sp>
          <p:nvSpPr>
            <p:cNvPr id="1435" name="Google Shape;1435;p63"/>
            <p:cNvSpPr txBox="1"/>
            <p:nvPr/>
          </p:nvSpPr>
          <p:spPr>
            <a:xfrm>
              <a:off x="2790513" y="7717354"/>
              <a:ext cx="1331705" cy="553888"/>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Linear</a:t>
              </a:r>
              <a:br>
                <a:rPr lang="en-US" sz="1600" b="0" i="0" u="none" strike="noStrike" cap="none">
                  <a:solidFill>
                    <a:srgbClr val="868686"/>
                  </a:solidFill>
                  <a:latin typeface="Trebuchet MS"/>
                  <a:ea typeface="Trebuchet MS"/>
                  <a:cs typeface="Trebuchet MS"/>
                  <a:sym typeface="Trebuchet MS"/>
                </a:rPr>
              </a:br>
              <a:r>
                <a:rPr lang="en-US" sz="1600" b="0" i="0" u="none" strike="noStrike" cap="none">
                  <a:solidFill>
                    <a:srgbClr val="868686"/>
                  </a:solidFill>
                  <a:latin typeface="Trebuchet MS"/>
                  <a:ea typeface="Trebuchet MS"/>
                  <a:cs typeface="Trebuchet MS"/>
                  <a:sym typeface="Trebuchet MS"/>
                </a:rPr>
                <a:t>Regression</a:t>
              </a:r>
              <a:endParaRPr sz="2000" b="0" i="0" u="none" strike="noStrike" cap="none">
                <a:solidFill>
                  <a:srgbClr val="868686"/>
                </a:solidFill>
                <a:latin typeface="Arial"/>
                <a:ea typeface="Arial"/>
                <a:cs typeface="Arial"/>
                <a:sym typeface="Arial"/>
              </a:endParaRPr>
            </a:p>
          </p:txBody>
        </p:sp>
        <p:sp>
          <p:nvSpPr>
            <p:cNvPr id="1436" name="Google Shape;1436;p63"/>
            <p:cNvSpPr txBox="1"/>
            <p:nvPr/>
          </p:nvSpPr>
          <p:spPr>
            <a:xfrm>
              <a:off x="3941685" y="7661935"/>
              <a:ext cx="939953"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Ridge</a:t>
              </a:r>
              <a:endParaRPr sz="2000" b="0" i="0" u="none" strike="noStrike" cap="none">
                <a:solidFill>
                  <a:srgbClr val="868686"/>
                </a:solidFill>
                <a:latin typeface="Arial"/>
                <a:ea typeface="Arial"/>
                <a:cs typeface="Arial"/>
                <a:sym typeface="Arial"/>
              </a:endParaRPr>
            </a:p>
          </p:txBody>
        </p:sp>
        <p:sp>
          <p:nvSpPr>
            <p:cNvPr id="1437" name="Google Shape;1437;p63"/>
            <p:cNvSpPr txBox="1"/>
            <p:nvPr/>
          </p:nvSpPr>
          <p:spPr>
            <a:xfrm>
              <a:off x="5051622" y="7661935"/>
              <a:ext cx="872998"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TSVD</a:t>
              </a:r>
              <a:endParaRPr sz="2000" b="0" i="0" u="none" strike="noStrike" cap="none">
                <a:solidFill>
                  <a:srgbClr val="868686"/>
                </a:solidFill>
                <a:latin typeface="Arial"/>
                <a:ea typeface="Arial"/>
                <a:cs typeface="Arial"/>
                <a:sym typeface="Arial"/>
              </a:endParaRPr>
            </a:p>
          </p:txBody>
        </p:sp>
        <p:sp>
          <p:nvSpPr>
            <p:cNvPr id="1438" name="Google Shape;1438;p63"/>
            <p:cNvSpPr txBox="1"/>
            <p:nvPr/>
          </p:nvSpPr>
          <p:spPr>
            <a:xfrm>
              <a:off x="6290292" y="7661935"/>
              <a:ext cx="718778"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SGD</a:t>
              </a:r>
              <a:endParaRPr sz="2000" b="0" i="0" u="none" strike="noStrike" cap="none">
                <a:solidFill>
                  <a:srgbClr val="868686"/>
                </a:solidFill>
                <a:latin typeface="Arial"/>
                <a:ea typeface="Arial"/>
                <a:cs typeface="Arial"/>
                <a:sym typeface="Arial"/>
              </a:endParaRPr>
            </a:p>
          </p:txBody>
        </p:sp>
        <p:sp>
          <p:nvSpPr>
            <p:cNvPr id="1439" name="Google Shape;1439;p63"/>
            <p:cNvSpPr txBox="1"/>
            <p:nvPr/>
          </p:nvSpPr>
          <p:spPr>
            <a:xfrm>
              <a:off x="7190069" y="7661935"/>
              <a:ext cx="1104398"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Lasso</a:t>
              </a:r>
              <a:endParaRPr sz="2000" b="0" i="0" u="none" strike="noStrike" cap="none">
                <a:solidFill>
                  <a:srgbClr val="868686"/>
                </a:solidFill>
                <a:latin typeface="Arial"/>
                <a:ea typeface="Arial"/>
                <a:cs typeface="Arial"/>
                <a:sym typeface="Arial"/>
              </a:endParaRPr>
            </a:p>
          </p:txBody>
        </p:sp>
        <p:sp>
          <p:nvSpPr>
            <p:cNvPr id="1440" name="Google Shape;1440;p63"/>
            <p:cNvSpPr txBox="1"/>
            <p:nvPr/>
          </p:nvSpPr>
          <p:spPr>
            <a:xfrm>
              <a:off x="8188417" y="7661935"/>
              <a:ext cx="1248859"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ElasticNet</a:t>
              </a:r>
              <a:endParaRPr sz="2000" b="0" i="0" u="none" strike="noStrike" cap="none">
                <a:solidFill>
                  <a:srgbClr val="868686"/>
                </a:solidFill>
                <a:latin typeface="Arial"/>
                <a:ea typeface="Arial"/>
                <a:cs typeface="Arial"/>
                <a:sym typeface="Arial"/>
              </a:endParaRPr>
            </a:p>
          </p:txBody>
        </p:sp>
        <p:sp>
          <p:nvSpPr>
            <p:cNvPr id="1441" name="Google Shape;1441;p63"/>
            <p:cNvSpPr txBox="1"/>
            <p:nvPr/>
          </p:nvSpPr>
          <p:spPr>
            <a:xfrm>
              <a:off x="1062468" y="4480318"/>
              <a:ext cx="855408" cy="405606"/>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40</a:t>
              </a:r>
              <a:endParaRPr sz="2000" b="0" i="0" u="none" strike="noStrike" cap="none">
                <a:solidFill>
                  <a:srgbClr val="868686"/>
                </a:solidFill>
                <a:latin typeface="Arial"/>
                <a:ea typeface="Arial"/>
                <a:cs typeface="Arial"/>
                <a:sym typeface="Arial"/>
              </a:endParaRPr>
            </a:p>
          </p:txBody>
        </p:sp>
        <p:sp>
          <p:nvSpPr>
            <p:cNvPr id="1442" name="Google Shape;1442;p63"/>
            <p:cNvSpPr/>
            <p:nvPr/>
          </p:nvSpPr>
          <p:spPr>
            <a:xfrm>
              <a:off x="3336289" y="4586014"/>
              <a:ext cx="204192" cy="30077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3" name="Google Shape;1443;p63"/>
            <p:cNvSpPr/>
            <p:nvPr/>
          </p:nvSpPr>
          <p:spPr>
            <a:xfrm>
              <a:off x="3606633" y="4277711"/>
              <a:ext cx="204192" cy="331603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4" name="Google Shape;1444;p63"/>
            <p:cNvSpPr/>
            <p:nvPr/>
          </p:nvSpPr>
          <p:spPr>
            <a:xfrm>
              <a:off x="1985355" y="4333461"/>
              <a:ext cx="204192" cy="326028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5" name="Google Shape;1445;p63"/>
            <p:cNvSpPr/>
            <p:nvPr/>
          </p:nvSpPr>
          <p:spPr>
            <a:xfrm>
              <a:off x="2255700" y="3846787"/>
              <a:ext cx="204192" cy="374695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6" name="Google Shape;1446;p63"/>
            <p:cNvSpPr/>
            <p:nvPr/>
          </p:nvSpPr>
          <p:spPr>
            <a:xfrm>
              <a:off x="4117391" y="5331468"/>
              <a:ext cx="204192" cy="226227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7" name="Google Shape;1447;p63"/>
            <p:cNvSpPr/>
            <p:nvPr/>
          </p:nvSpPr>
          <p:spPr>
            <a:xfrm>
              <a:off x="4387736" y="5079324"/>
              <a:ext cx="204192" cy="251441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8" name="Google Shape;1448;p63"/>
            <p:cNvSpPr/>
            <p:nvPr/>
          </p:nvSpPr>
          <p:spPr>
            <a:xfrm>
              <a:off x="4658080" y="4587189"/>
              <a:ext cx="204192" cy="300655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9" name="Google Shape;1449;p63"/>
            <p:cNvSpPr/>
            <p:nvPr/>
          </p:nvSpPr>
          <p:spPr>
            <a:xfrm>
              <a:off x="5192799" y="5738544"/>
              <a:ext cx="204192" cy="1855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0" name="Google Shape;1450;p63"/>
            <p:cNvSpPr/>
            <p:nvPr/>
          </p:nvSpPr>
          <p:spPr>
            <a:xfrm>
              <a:off x="5463144" y="5428680"/>
              <a:ext cx="204192" cy="21650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1" name="Google Shape;1451;p63"/>
            <p:cNvSpPr/>
            <p:nvPr/>
          </p:nvSpPr>
          <p:spPr>
            <a:xfrm>
              <a:off x="5733488" y="5140081"/>
              <a:ext cx="204192" cy="2453657"/>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2" name="Google Shape;1452;p63"/>
            <p:cNvSpPr/>
            <p:nvPr/>
          </p:nvSpPr>
          <p:spPr>
            <a:xfrm>
              <a:off x="6286433" y="5756770"/>
              <a:ext cx="204192" cy="183697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3" name="Google Shape;1453;p63"/>
            <p:cNvSpPr/>
            <p:nvPr/>
          </p:nvSpPr>
          <p:spPr>
            <a:xfrm>
              <a:off x="6556778" y="5653483"/>
              <a:ext cx="204192" cy="194025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4" name="Google Shape;1454;p63"/>
            <p:cNvSpPr/>
            <p:nvPr/>
          </p:nvSpPr>
          <p:spPr>
            <a:xfrm>
              <a:off x="6827122" y="5586650"/>
              <a:ext cx="204192" cy="200708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5" name="Google Shape;1455;p63"/>
            <p:cNvSpPr/>
            <p:nvPr/>
          </p:nvSpPr>
          <p:spPr>
            <a:xfrm>
              <a:off x="7367917" y="6242831"/>
              <a:ext cx="204192" cy="135091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6" name="Google Shape;1456;p63"/>
            <p:cNvSpPr/>
            <p:nvPr/>
          </p:nvSpPr>
          <p:spPr>
            <a:xfrm>
              <a:off x="7638262" y="6130429"/>
              <a:ext cx="204192" cy="146331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7" name="Google Shape;1457;p63"/>
            <p:cNvSpPr/>
            <p:nvPr/>
          </p:nvSpPr>
          <p:spPr>
            <a:xfrm>
              <a:off x="7908606" y="6002838"/>
              <a:ext cx="204192" cy="159089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8" name="Google Shape;1458;p63"/>
            <p:cNvSpPr/>
            <p:nvPr/>
          </p:nvSpPr>
          <p:spPr>
            <a:xfrm>
              <a:off x="8462694" y="6303587"/>
              <a:ext cx="204192" cy="12901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59" name="Google Shape;1459;p63"/>
            <p:cNvSpPr/>
            <p:nvPr/>
          </p:nvSpPr>
          <p:spPr>
            <a:xfrm>
              <a:off x="8733039" y="6142581"/>
              <a:ext cx="204192" cy="14511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60" name="Google Shape;1460;p63"/>
            <p:cNvSpPr/>
            <p:nvPr/>
          </p:nvSpPr>
          <p:spPr>
            <a:xfrm>
              <a:off x="9003383" y="6084861"/>
              <a:ext cx="204192" cy="150887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61" name="Google Shape;1461;p63"/>
            <p:cNvSpPr txBox="1"/>
            <p:nvPr/>
          </p:nvSpPr>
          <p:spPr>
            <a:xfrm>
              <a:off x="2204034" y="3561253"/>
              <a:ext cx="303292"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120</a:t>
              </a:r>
              <a:endParaRPr sz="1600" b="0" i="0" u="none" strike="noStrike" cap="none">
                <a:solidFill>
                  <a:schemeClr val="accent1"/>
                </a:solidFill>
                <a:latin typeface="Arial"/>
                <a:ea typeface="Arial"/>
                <a:cs typeface="Arial"/>
                <a:sym typeface="Arial"/>
              </a:endParaRPr>
            </a:p>
          </p:txBody>
        </p:sp>
        <p:sp>
          <p:nvSpPr>
            <p:cNvPr id="1462" name="Google Shape;1462;p63"/>
            <p:cNvSpPr txBox="1"/>
            <p:nvPr/>
          </p:nvSpPr>
          <p:spPr>
            <a:xfrm>
              <a:off x="3048204" y="4805008"/>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24</a:t>
              </a:r>
              <a:endParaRPr sz="1600" b="0" i="0" u="none" strike="noStrike" cap="none">
                <a:solidFill>
                  <a:schemeClr val="lt2"/>
                </a:solidFill>
                <a:latin typeface="Arial"/>
                <a:ea typeface="Arial"/>
                <a:cs typeface="Arial"/>
                <a:sym typeface="Arial"/>
              </a:endParaRPr>
            </a:p>
          </p:txBody>
        </p:sp>
        <p:sp>
          <p:nvSpPr>
            <p:cNvPr id="1463" name="Google Shape;1463;p63"/>
            <p:cNvSpPr txBox="1"/>
            <p:nvPr/>
          </p:nvSpPr>
          <p:spPr>
            <a:xfrm>
              <a:off x="3313454" y="4307868"/>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46</a:t>
              </a:r>
              <a:endParaRPr sz="1600" b="0" i="0" u="none" strike="noStrike" cap="none">
                <a:solidFill>
                  <a:schemeClr val="accent1"/>
                </a:solidFill>
                <a:latin typeface="Arial"/>
                <a:ea typeface="Arial"/>
                <a:cs typeface="Arial"/>
                <a:sym typeface="Arial"/>
              </a:endParaRPr>
            </a:p>
          </p:txBody>
        </p:sp>
        <p:sp>
          <p:nvSpPr>
            <p:cNvPr id="1464" name="Google Shape;1464;p63"/>
            <p:cNvSpPr txBox="1"/>
            <p:nvPr/>
          </p:nvSpPr>
          <p:spPr>
            <a:xfrm>
              <a:off x="3577363" y="4000388"/>
              <a:ext cx="242115" cy="294016"/>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69</a:t>
              </a:r>
              <a:endParaRPr sz="1600" b="0" i="0" u="none" strike="noStrike" cap="none">
                <a:solidFill>
                  <a:schemeClr val="accent6"/>
                </a:solidFill>
                <a:latin typeface="Arial"/>
                <a:ea typeface="Arial"/>
                <a:cs typeface="Arial"/>
                <a:sym typeface="Arial"/>
              </a:endParaRPr>
            </a:p>
          </p:txBody>
        </p:sp>
        <p:sp>
          <p:nvSpPr>
            <p:cNvPr id="1465" name="Google Shape;1465;p63"/>
            <p:cNvSpPr txBox="1"/>
            <p:nvPr/>
          </p:nvSpPr>
          <p:spPr>
            <a:xfrm>
              <a:off x="4091316" y="5066342"/>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17</a:t>
              </a:r>
              <a:endParaRPr sz="1600" b="0" i="0" u="none" strike="noStrike" cap="none">
                <a:solidFill>
                  <a:schemeClr val="lt2"/>
                </a:solidFill>
                <a:latin typeface="Arial"/>
                <a:ea typeface="Arial"/>
                <a:cs typeface="Arial"/>
                <a:sym typeface="Arial"/>
              </a:endParaRPr>
            </a:p>
          </p:txBody>
        </p:sp>
        <p:sp>
          <p:nvSpPr>
            <p:cNvPr id="1466" name="Google Shape;1466;p63"/>
            <p:cNvSpPr txBox="1"/>
            <p:nvPr/>
          </p:nvSpPr>
          <p:spPr>
            <a:xfrm>
              <a:off x="4356566" y="4805008"/>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24</a:t>
              </a:r>
              <a:endParaRPr sz="1600" b="0" i="0" u="none" strike="noStrike" cap="none">
                <a:solidFill>
                  <a:schemeClr val="accent1"/>
                </a:solidFill>
                <a:latin typeface="Arial"/>
                <a:ea typeface="Arial"/>
                <a:cs typeface="Arial"/>
                <a:sym typeface="Arial"/>
              </a:endParaRPr>
            </a:p>
          </p:txBody>
        </p:sp>
        <p:sp>
          <p:nvSpPr>
            <p:cNvPr id="1467" name="Google Shape;1467;p63"/>
            <p:cNvSpPr txBox="1"/>
            <p:nvPr/>
          </p:nvSpPr>
          <p:spPr>
            <a:xfrm>
              <a:off x="4628496" y="4497528"/>
              <a:ext cx="242115" cy="294016"/>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46</a:t>
              </a:r>
              <a:endParaRPr sz="1600" b="0" i="0" u="none" strike="noStrike" cap="none">
                <a:solidFill>
                  <a:schemeClr val="accent6"/>
                </a:solidFill>
                <a:latin typeface="Arial"/>
                <a:ea typeface="Arial"/>
                <a:cs typeface="Arial"/>
                <a:sym typeface="Arial"/>
              </a:endParaRPr>
            </a:p>
          </p:txBody>
        </p:sp>
        <p:sp>
          <p:nvSpPr>
            <p:cNvPr id="1468" name="Google Shape;1468;p63"/>
            <p:cNvSpPr txBox="1"/>
            <p:nvPr/>
          </p:nvSpPr>
          <p:spPr>
            <a:xfrm>
              <a:off x="5155630" y="5444532"/>
              <a:ext cx="286023"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9.7</a:t>
              </a:r>
              <a:endParaRPr sz="1600" b="0" i="0" u="none" strike="noStrike" cap="none">
                <a:solidFill>
                  <a:schemeClr val="lt2"/>
                </a:solidFill>
                <a:latin typeface="Arial"/>
                <a:ea typeface="Arial"/>
                <a:cs typeface="Arial"/>
                <a:sym typeface="Arial"/>
              </a:endParaRPr>
            </a:p>
          </p:txBody>
        </p:sp>
        <p:sp>
          <p:nvSpPr>
            <p:cNvPr id="1469" name="Google Shape;1469;p63"/>
            <p:cNvSpPr txBox="1"/>
            <p:nvPr/>
          </p:nvSpPr>
          <p:spPr>
            <a:xfrm>
              <a:off x="5438759" y="5143139"/>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15</a:t>
              </a:r>
              <a:endParaRPr sz="1600" b="0" i="0" u="none" strike="noStrike" cap="none">
                <a:solidFill>
                  <a:schemeClr val="accent1"/>
                </a:solidFill>
                <a:latin typeface="Arial"/>
                <a:ea typeface="Arial"/>
                <a:cs typeface="Arial"/>
                <a:sym typeface="Arial"/>
              </a:endParaRPr>
            </a:p>
          </p:txBody>
        </p:sp>
        <p:sp>
          <p:nvSpPr>
            <p:cNvPr id="1470" name="Google Shape;1470;p63"/>
            <p:cNvSpPr txBox="1"/>
            <p:nvPr/>
          </p:nvSpPr>
          <p:spPr>
            <a:xfrm>
              <a:off x="5710689" y="4855764"/>
              <a:ext cx="242115" cy="294016"/>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22</a:t>
              </a:r>
              <a:endParaRPr sz="1600" b="0" i="0" u="none" strike="noStrike" cap="none">
                <a:solidFill>
                  <a:schemeClr val="accent6"/>
                </a:solidFill>
                <a:latin typeface="Arial"/>
                <a:ea typeface="Arial"/>
                <a:cs typeface="Arial"/>
                <a:sym typeface="Arial"/>
              </a:endParaRPr>
            </a:p>
          </p:txBody>
        </p:sp>
        <p:sp>
          <p:nvSpPr>
            <p:cNvPr id="1471" name="Google Shape;1471;p63"/>
            <p:cNvSpPr txBox="1"/>
            <p:nvPr/>
          </p:nvSpPr>
          <p:spPr>
            <a:xfrm>
              <a:off x="6242254" y="5476616"/>
              <a:ext cx="288826"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9.5</a:t>
              </a:r>
              <a:endParaRPr sz="1600" b="0" i="0" u="none" strike="noStrike" cap="none">
                <a:solidFill>
                  <a:schemeClr val="lt2"/>
                </a:solidFill>
                <a:latin typeface="Arial"/>
                <a:ea typeface="Arial"/>
                <a:cs typeface="Arial"/>
                <a:sym typeface="Arial"/>
              </a:endParaRPr>
            </a:p>
          </p:txBody>
        </p:sp>
        <p:sp>
          <p:nvSpPr>
            <p:cNvPr id="1472" name="Google Shape;1472;p63"/>
            <p:cNvSpPr txBox="1"/>
            <p:nvPr/>
          </p:nvSpPr>
          <p:spPr>
            <a:xfrm>
              <a:off x="6545987" y="5360143"/>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11</a:t>
              </a:r>
              <a:endParaRPr sz="1600" b="0" i="0" u="none" strike="noStrike" cap="none">
                <a:solidFill>
                  <a:schemeClr val="accent1"/>
                </a:solidFill>
                <a:latin typeface="Arial"/>
                <a:ea typeface="Arial"/>
                <a:cs typeface="Arial"/>
                <a:sym typeface="Arial"/>
              </a:endParaRPr>
            </a:p>
          </p:txBody>
        </p:sp>
        <p:sp>
          <p:nvSpPr>
            <p:cNvPr id="1473" name="Google Shape;1473;p63"/>
            <p:cNvSpPr txBox="1"/>
            <p:nvPr/>
          </p:nvSpPr>
          <p:spPr>
            <a:xfrm>
              <a:off x="6817917" y="5289819"/>
              <a:ext cx="242115" cy="294016"/>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12</a:t>
              </a:r>
              <a:endParaRPr sz="1600" b="0" i="0" u="none" strike="noStrike" cap="none">
                <a:solidFill>
                  <a:schemeClr val="accent6"/>
                </a:solidFill>
                <a:latin typeface="Arial"/>
                <a:ea typeface="Arial"/>
                <a:cs typeface="Arial"/>
                <a:sym typeface="Arial"/>
              </a:endParaRPr>
            </a:p>
          </p:txBody>
        </p:sp>
        <p:sp>
          <p:nvSpPr>
            <p:cNvPr id="1474" name="Google Shape;1474;p63"/>
            <p:cNvSpPr txBox="1"/>
            <p:nvPr/>
          </p:nvSpPr>
          <p:spPr>
            <a:xfrm>
              <a:off x="7314025" y="5948815"/>
              <a:ext cx="299457"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4.6</a:t>
              </a:r>
              <a:endParaRPr sz="1600" b="0" i="0" u="none" strike="noStrike" cap="none">
                <a:solidFill>
                  <a:schemeClr val="lt2"/>
                </a:solidFill>
                <a:latin typeface="Arial"/>
                <a:ea typeface="Arial"/>
                <a:cs typeface="Arial"/>
                <a:sym typeface="Arial"/>
              </a:endParaRPr>
            </a:p>
          </p:txBody>
        </p:sp>
        <p:sp>
          <p:nvSpPr>
            <p:cNvPr id="1475" name="Google Shape;1475;p63"/>
            <p:cNvSpPr txBox="1"/>
            <p:nvPr/>
          </p:nvSpPr>
          <p:spPr>
            <a:xfrm>
              <a:off x="7585596" y="5855368"/>
              <a:ext cx="308819" cy="270989"/>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5.5</a:t>
              </a:r>
              <a:endParaRPr sz="1600" b="0" i="0" u="none" strike="noStrike" cap="none">
                <a:solidFill>
                  <a:schemeClr val="accent1"/>
                </a:solidFill>
                <a:latin typeface="Arial"/>
                <a:ea typeface="Arial"/>
                <a:cs typeface="Arial"/>
                <a:sym typeface="Arial"/>
              </a:endParaRPr>
            </a:p>
          </p:txBody>
        </p:sp>
        <p:sp>
          <p:nvSpPr>
            <p:cNvPr id="1476" name="Google Shape;1476;p63"/>
            <p:cNvSpPr txBox="1"/>
            <p:nvPr/>
          </p:nvSpPr>
          <p:spPr>
            <a:xfrm>
              <a:off x="7855630" y="5698071"/>
              <a:ext cx="309690" cy="294016"/>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6.6</a:t>
              </a:r>
              <a:endParaRPr sz="1600" b="0" i="0" u="none" strike="noStrike" cap="none">
                <a:solidFill>
                  <a:schemeClr val="accent6"/>
                </a:solidFill>
                <a:latin typeface="Arial"/>
                <a:ea typeface="Arial"/>
                <a:cs typeface="Arial"/>
                <a:sym typeface="Arial"/>
              </a:endParaRPr>
            </a:p>
          </p:txBody>
        </p:sp>
        <p:sp>
          <p:nvSpPr>
            <p:cNvPr id="1477" name="Google Shape;1477;p63"/>
            <p:cNvSpPr txBox="1"/>
            <p:nvPr/>
          </p:nvSpPr>
          <p:spPr>
            <a:xfrm>
              <a:off x="8377891" y="6019455"/>
              <a:ext cx="3357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4.2</a:t>
              </a:r>
              <a:endParaRPr sz="1600" b="0" i="0" u="none" strike="noStrike" cap="none">
                <a:solidFill>
                  <a:schemeClr val="lt2"/>
                </a:solidFill>
                <a:latin typeface="Arial"/>
                <a:ea typeface="Arial"/>
                <a:cs typeface="Arial"/>
                <a:sym typeface="Arial"/>
              </a:endParaRPr>
            </a:p>
          </p:txBody>
        </p:sp>
        <p:sp>
          <p:nvSpPr>
            <p:cNvPr id="1478" name="Google Shape;1478;p63"/>
            <p:cNvSpPr txBox="1"/>
            <p:nvPr/>
          </p:nvSpPr>
          <p:spPr>
            <a:xfrm>
              <a:off x="8640929" y="5872447"/>
              <a:ext cx="321886"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5.4</a:t>
              </a:r>
              <a:endParaRPr sz="1600" b="0" i="0" u="none" strike="noStrike" cap="none">
                <a:solidFill>
                  <a:schemeClr val="accent1"/>
                </a:solidFill>
                <a:latin typeface="Arial"/>
                <a:ea typeface="Arial"/>
                <a:cs typeface="Arial"/>
                <a:sym typeface="Arial"/>
              </a:endParaRPr>
            </a:p>
          </p:txBody>
        </p:sp>
        <p:sp>
          <p:nvSpPr>
            <p:cNvPr id="1479" name="Google Shape;1479;p63"/>
            <p:cNvSpPr txBox="1"/>
            <p:nvPr/>
          </p:nvSpPr>
          <p:spPr>
            <a:xfrm>
              <a:off x="8976587" y="5817259"/>
              <a:ext cx="275777" cy="294016"/>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5.9</a:t>
              </a:r>
              <a:endParaRPr sz="1600" b="0" i="0" u="none" strike="noStrike" cap="none">
                <a:solidFill>
                  <a:schemeClr val="accent6"/>
                </a:solidFill>
                <a:latin typeface="Arial"/>
                <a:ea typeface="Arial"/>
                <a:cs typeface="Arial"/>
                <a:sym typeface="Arial"/>
              </a:endParaRPr>
            </a:p>
          </p:txBody>
        </p:sp>
      </p:grpSp>
      <p:grpSp>
        <p:nvGrpSpPr>
          <p:cNvPr id="1480" name="Google Shape;1480;p63"/>
          <p:cNvGrpSpPr/>
          <p:nvPr/>
        </p:nvGrpSpPr>
        <p:grpSpPr>
          <a:xfrm>
            <a:off x="10465035" y="3109688"/>
            <a:ext cx="6530194" cy="5582720"/>
            <a:chOff x="16166856" y="3109688"/>
            <a:chExt cx="6235944" cy="5582720"/>
          </a:xfrm>
        </p:grpSpPr>
        <p:cxnSp>
          <p:nvCxnSpPr>
            <p:cNvPr id="1481" name="Google Shape;1481;p63"/>
            <p:cNvCxnSpPr/>
            <p:nvPr/>
          </p:nvCxnSpPr>
          <p:spPr>
            <a:xfrm>
              <a:off x="17148652" y="4017753"/>
              <a:ext cx="5139849" cy="0"/>
            </a:xfrm>
            <a:prstGeom prst="straightConnector1">
              <a:avLst/>
            </a:prstGeom>
            <a:noFill/>
            <a:ln w="12700" cap="flat" cmpd="sng">
              <a:solidFill>
                <a:srgbClr val="B3B3B3"/>
              </a:solidFill>
              <a:prstDash val="solid"/>
              <a:round/>
              <a:headEnd type="none" w="sm" len="sm"/>
              <a:tailEnd type="none" w="sm" len="sm"/>
            </a:ln>
          </p:spPr>
        </p:cxnSp>
        <p:cxnSp>
          <p:nvCxnSpPr>
            <p:cNvPr id="1482" name="Google Shape;1482;p63"/>
            <p:cNvCxnSpPr/>
            <p:nvPr/>
          </p:nvCxnSpPr>
          <p:spPr>
            <a:xfrm>
              <a:off x="17148650" y="4247655"/>
              <a:ext cx="5139850" cy="0"/>
            </a:xfrm>
            <a:prstGeom prst="straightConnector1">
              <a:avLst/>
            </a:prstGeom>
            <a:noFill/>
            <a:ln w="12700" cap="flat" cmpd="sng">
              <a:solidFill>
                <a:srgbClr val="B3B3B3"/>
              </a:solidFill>
              <a:prstDash val="solid"/>
              <a:round/>
              <a:headEnd type="none" w="sm" len="sm"/>
              <a:tailEnd type="none" w="sm" len="sm"/>
            </a:ln>
          </p:spPr>
        </p:cxnSp>
        <p:cxnSp>
          <p:nvCxnSpPr>
            <p:cNvPr id="1483" name="Google Shape;1483;p63"/>
            <p:cNvCxnSpPr/>
            <p:nvPr/>
          </p:nvCxnSpPr>
          <p:spPr>
            <a:xfrm>
              <a:off x="17148650" y="4626832"/>
              <a:ext cx="5158900" cy="0"/>
            </a:xfrm>
            <a:prstGeom prst="straightConnector1">
              <a:avLst/>
            </a:prstGeom>
            <a:noFill/>
            <a:ln w="12700" cap="flat" cmpd="sng">
              <a:solidFill>
                <a:srgbClr val="B3B3B3"/>
              </a:solidFill>
              <a:prstDash val="solid"/>
              <a:round/>
              <a:headEnd type="none" w="sm" len="sm"/>
              <a:tailEnd type="none" w="sm" len="sm"/>
            </a:ln>
          </p:spPr>
        </p:cxnSp>
        <p:cxnSp>
          <p:nvCxnSpPr>
            <p:cNvPr id="1484" name="Google Shape;1484;p63"/>
            <p:cNvCxnSpPr/>
            <p:nvPr/>
          </p:nvCxnSpPr>
          <p:spPr>
            <a:xfrm>
              <a:off x="17148652" y="3846303"/>
              <a:ext cx="5139849" cy="0"/>
            </a:xfrm>
            <a:prstGeom prst="straightConnector1">
              <a:avLst/>
            </a:prstGeom>
            <a:noFill/>
            <a:ln w="12700" cap="flat" cmpd="sng">
              <a:solidFill>
                <a:srgbClr val="B3B3B3"/>
              </a:solidFill>
              <a:prstDash val="solid"/>
              <a:round/>
              <a:headEnd type="none" w="sm" len="sm"/>
              <a:tailEnd type="none" w="sm" len="sm"/>
            </a:ln>
          </p:spPr>
        </p:cxnSp>
        <p:cxnSp>
          <p:nvCxnSpPr>
            <p:cNvPr id="1485" name="Google Shape;1485;p63"/>
            <p:cNvCxnSpPr/>
            <p:nvPr/>
          </p:nvCxnSpPr>
          <p:spPr>
            <a:xfrm rot="10800000">
              <a:off x="17134977" y="7601305"/>
              <a:ext cx="5267823" cy="0"/>
            </a:xfrm>
            <a:prstGeom prst="straightConnector1">
              <a:avLst/>
            </a:prstGeom>
            <a:noFill/>
            <a:ln w="25400" cap="flat" cmpd="sng">
              <a:solidFill>
                <a:srgbClr val="B3B3B3"/>
              </a:solidFill>
              <a:prstDash val="solid"/>
              <a:round/>
              <a:headEnd type="none" w="sm" len="sm"/>
              <a:tailEnd type="none" w="sm" len="sm"/>
            </a:ln>
          </p:spPr>
        </p:cxnSp>
        <p:sp>
          <p:nvSpPr>
            <p:cNvPr id="1486" name="Google Shape;1486;p63"/>
            <p:cNvSpPr txBox="1"/>
            <p:nvPr/>
          </p:nvSpPr>
          <p:spPr>
            <a:xfrm>
              <a:off x="16440266" y="3603465"/>
              <a:ext cx="708386" cy="405606"/>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800</a:t>
              </a:r>
              <a:endParaRPr sz="2000" b="0" i="0" u="none" strike="noStrike" cap="none">
                <a:solidFill>
                  <a:srgbClr val="868686"/>
                </a:solidFill>
                <a:latin typeface="Arial"/>
                <a:ea typeface="Arial"/>
                <a:cs typeface="Arial"/>
                <a:sym typeface="Arial"/>
              </a:endParaRPr>
            </a:p>
          </p:txBody>
        </p:sp>
        <p:sp>
          <p:nvSpPr>
            <p:cNvPr id="1487" name="Google Shape;1487;p63"/>
            <p:cNvSpPr txBox="1"/>
            <p:nvPr/>
          </p:nvSpPr>
          <p:spPr>
            <a:xfrm>
              <a:off x="16293244" y="4033765"/>
              <a:ext cx="855408" cy="405606"/>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400</a:t>
              </a:r>
              <a:endParaRPr sz="2000" b="0" i="0" u="none" strike="noStrike" cap="none">
                <a:solidFill>
                  <a:srgbClr val="868686"/>
                </a:solidFill>
                <a:latin typeface="Arial"/>
                <a:ea typeface="Arial"/>
                <a:cs typeface="Arial"/>
                <a:sym typeface="Arial"/>
              </a:endParaRPr>
            </a:p>
          </p:txBody>
        </p:sp>
        <p:sp>
          <p:nvSpPr>
            <p:cNvPr id="1488" name="Google Shape;1488;p63"/>
            <p:cNvSpPr txBox="1"/>
            <p:nvPr/>
          </p:nvSpPr>
          <p:spPr>
            <a:xfrm>
              <a:off x="16865966" y="7389456"/>
              <a:ext cx="282684" cy="405606"/>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489" name="Google Shape;1489;p63"/>
            <p:cNvSpPr txBox="1"/>
            <p:nvPr/>
          </p:nvSpPr>
          <p:spPr>
            <a:xfrm>
              <a:off x="17082280" y="7661935"/>
              <a:ext cx="1043931"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SVCRBF</a:t>
              </a:r>
              <a:endParaRPr sz="2000" b="0" i="0" u="none" strike="noStrike" cap="none">
                <a:solidFill>
                  <a:srgbClr val="868686"/>
                </a:solidFill>
                <a:latin typeface="Arial"/>
                <a:ea typeface="Arial"/>
                <a:cs typeface="Arial"/>
                <a:sym typeface="Arial"/>
              </a:endParaRPr>
            </a:p>
          </p:txBody>
        </p:sp>
        <p:sp>
          <p:nvSpPr>
            <p:cNvPr id="1490" name="Google Shape;1490;p63"/>
            <p:cNvSpPr txBox="1"/>
            <p:nvPr/>
          </p:nvSpPr>
          <p:spPr>
            <a:xfrm rot="-5400000">
              <a:off x="14792782" y="5534670"/>
              <a:ext cx="3182840" cy="434691"/>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GPU Speedup Over CPU</a:t>
              </a:r>
              <a:endParaRPr sz="2000" b="0" i="0" u="none" strike="noStrike" cap="none">
                <a:solidFill>
                  <a:srgbClr val="868686"/>
                </a:solidFill>
                <a:latin typeface="Arial"/>
                <a:ea typeface="Arial"/>
                <a:cs typeface="Arial"/>
                <a:sym typeface="Arial"/>
              </a:endParaRPr>
            </a:p>
          </p:txBody>
        </p:sp>
        <p:sp>
          <p:nvSpPr>
            <p:cNvPr id="1491" name="Google Shape;1491;p63"/>
            <p:cNvSpPr txBox="1"/>
            <p:nvPr/>
          </p:nvSpPr>
          <p:spPr>
            <a:xfrm>
              <a:off x="18711405" y="8286844"/>
              <a:ext cx="2033390" cy="405564"/>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Operation</a:t>
              </a:r>
              <a:endParaRPr sz="2000" b="0" i="0" u="none" strike="noStrike" cap="none">
                <a:solidFill>
                  <a:srgbClr val="868686"/>
                </a:solidFill>
                <a:latin typeface="Arial"/>
                <a:ea typeface="Arial"/>
                <a:cs typeface="Arial"/>
                <a:sym typeface="Arial"/>
              </a:endParaRPr>
            </a:p>
          </p:txBody>
        </p:sp>
        <p:grpSp>
          <p:nvGrpSpPr>
            <p:cNvPr id="1492" name="Google Shape;1492;p63"/>
            <p:cNvGrpSpPr/>
            <p:nvPr/>
          </p:nvGrpSpPr>
          <p:grpSpPr>
            <a:xfrm>
              <a:off x="18517321" y="3109688"/>
              <a:ext cx="2422823" cy="405611"/>
              <a:chOff x="9157034" y="3562021"/>
              <a:chExt cx="4511185" cy="408005"/>
            </a:xfrm>
          </p:grpSpPr>
          <p:sp>
            <p:nvSpPr>
              <p:cNvPr id="1493" name="Google Shape;1493;p63"/>
              <p:cNvSpPr txBox="1"/>
              <p:nvPr/>
            </p:nvSpPr>
            <p:spPr>
              <a:xfrm>
                <a:off x="9293008" y="3562026"/>
                <a:ext cx="126297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16K</a:t>
                </a:r>
                <a:endParaRPr sz="2000" b="0" i="0" u="none" strike="noStrike" cap="none">
                  <a:solidFill>
                    <a:srgbClr val="868686"/>
                  </a:solidFill>
                  <a:latin typeface="Arial"/>
                  <a:ea typeface="Arial"/>
                  <a:cs typeface="Arial"/>
                  <a:sym typeface="Arial"/>
                </a:endParaRPr>
              </a:p>
            </p:txBody>
          </p:sp>
          <p:sp>
            <p:nvSpPr>
              <p:cNvPr id="1494" name="Google Shape;1494;p63"/>
              <p:cNvSpPr txBox="1"/>
              <p:nvPr/>
            </p:nvSpPr>
            <p:spPr>
              <a:xfrm>
                <a:off x="10830259" y="3562026"/>
                <a:ext cx="126297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32K</a:t>
                </a:r>
                <a:endParaRPr sz="2000" b="0" i="0" u="none" strike="noStrike" cap="none">
                  <a:solidFill>
                    <a:srgbClr val="868686"/>
                  </a:solidFill>
                  <a:latin typeface="Arial"/>
                  <a:ea typeface="Arial"/>
                  <a:cs typeface="Arial"/>
                  <a:sym typeface="Arial"/>
                </a:endParaRPr>
              </a:p>
            </p:txBody>
          </p:sp>
          <p:sp>
            <p:nvSpPr>
              <p:cNvPr id="1495" name="Google Shape;1495;p63"/>
              <p:cNvSpPr/>
              <p:nvPr/>
            </p:nvSpPr>
            <p:spPr>
              <a:xfrm>
                <a:off x="9157034" y="3707474"/>
                <a:ext cx="235939"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496" name="Google Shape;1496;p63"/>
              <p:cNvSpPr txBox="1"/>
              <p:nvPr/>
            </p:nvSpPr>
            <p:spPr>
              <a:xfrm>
                <a:off x="12335573" y="3562021"/>
                <a:ext cx="1332647"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64K</a:t>
                </a:r>
                <a:endParaRPr sz="2000" b="0" i="0" u="none" strike="noStrike" cap="none">
                  <a:solidFill>
                    <a:srgbClr val="868686"/>
                  </a:solidFill>
                  <a:latin typeface="Arial"/>
                  <a:ea typeface="Arial"/>
                  <a:cs typeface="Arial"/>
                  <a:sym typeface="Arial"/>
                </a:endParaRPr>
              </a:p>
            </p:txBody>
          </p:sp>
          <p:sp>
            <p:nvSpPr>
              <p:cNvPr id="1497" name="Google Shape;1497;p63"/>
              <p:cNvSpPr/>
              <p:nvPr/>
            </p:nvSpPr>
            <p:spPr>
              <a:xfrm>
                <a:off x="10680352" y="3707474"/>
                <a:ext cx="235939"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498" name="Google Shape;1498;p63"/>
              <p:cNvSpPr/>
              <p:nvPr/>
            </p:nvSpPr>
            <p:spPr>
              <a:xfrm>
                <a:off x="12170779" y="3707474"/>
                <a:ext cx="235939"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499" name="Google Shape;1499;p63"/>
            <p:cNvSpPr/>
            <p:nvPr/>
          </p:nvSpPr>
          <p:spPr>
            <a:xfrm>
              <a:off x="18025102"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00" name="Google Shape;1500;p63"/>
            <p:cNvSpPr/>
            <p:nvPr/>
          </p:nvSpPr>
          <p:spPr>
            <a:xfrm>
              <a:off x="18296720" y="5517172"/>
              <a:ext cx="204192" cy="20765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01" name="Google Shape;1501;p63"/>
            <p:cNvSpPr/>
            <p:nvPr/>
          </p:nvSpPr>
          <p:spPr>
            <a:xfrm>
              <a:off x="19097641"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02" name="Google Shape;1502;p63"/>
            <p:cNvSpPr/>
            <p:nvPr/>
          </p:nvSpPr>
          <p:spPr>
            <a:xfrm>
              <a:off x="20162731"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03" name="Google Shape;1503;p63"/>
            <p:cNvSpPr/>
            <p:nvPr/>
          </p:nvSpPr>
          <p:spPr>
            <a:xfrm>
              <a:off x="21250169" y="3634987"/>
              <a:ext cx="187801" cy="416007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04" name="Google Shape;1504;p63"/>
            <p:cNvSpPr txBox="1"/>
            <p:nvPr/>
          </p:nvSpPr>
          <p:spPr>
            <a:xfrm>
              <a:off x="17158289" y="4621575"/>
              <a:ext cx="292069"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120</a:t>
              </a:r>
              <a:endParaRPr sz="1600" b="0" i="0" u="none" strike="noStrike" cap="none">
                <a:solidFill>
                  <a:schemeClr val="lt2"/>
                </a:solidFill>
                <a:latin typeface="Arial"/>
                <a:ea typeface="Arial"/>
                <a:cs typeface="Arial"/>
                <a:sym typeface="Arial"/>
              </a:endParaRPr>
            </a:p>
          </p:txBody>
        </p:sp>
        <p:sp>
          <p:nvSpPr>
            <p:cNvPr id="1505" name="Google Shape;1505;p63"/>
            <p:cNvSpPr txBox="1"/>
            <p:nvPr/>
          </p:nvSpPr>
          <p:spPr>
            <a:xfrm>
              <a:off x="18021289" y="7717354"/>
              <a:ext cx="1331705" cy="356797"/>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UMAP</a:t>
              </a:r>
              <a:endParaRPr sz="2000" b="0" i="0" u="none" strike="noStrike" cap="none">
                <a:solidFill>
                  <a:srgbClr val="868686"/>
                </a:solidFill>
                <a:latin typeface="Arial"/>
                <a:ea typeface="Arial"/>
                <a:cs typeface="Arial"/>
                <a:sym typeface="Arial"/>
              </a:endParaRPr>
            </a:p>
          </p:txBody>
        </p:sp>
        <p:sp>
          <p:nvSpPr>
            <p:cNvPr id="1506" name="Google Shape;1506;p63"/>
            <p:cNvSpPr txBox="1"/>
            <p:nvPr/>
          </p:nvSpPr>
          <p:spPr>
            <a:xfrm>
              <a:off x="19212967" y="7877969"/>
              <a:ext cx="990270"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SVC</a:t>
              </a:r>
              <a:br>
                <a:rPr lang="en-US" sz="1600" b="0" i="0" u="none" strike="noStrike" cap="none">
                  <a:solidFill>
                    <a:srgbClr val="868686"/>
                  </a:solidFill>
                  <a:latin typeface="Trebuchet MS"/>
                  <a:ea typeface="Trebuchet MS"/>
                  <a:cs typeface="Trebuchet MS"/>
                  <a:sym typeface="Trebuchet MS"/>
                </a:rPr>
              </a:br>
              <a:r>
                <a:rPr lang="en-US" sz="1600" b="0" i="0" u="none" strike="noStrike" cap="none">
                  <a:solidFill>
                    <a:srgbClr val="868686"/>
                  </a:solidFill>
                  <a:latin typeface="Trebuchet MS"/>
                  <a:ea typeface="Trebuchet MS"/>
                  <a:cs typeface="Trebuchet MS"/>
                  <a:sym typeface="Trebuchet MS"/>
                </a:rPr>
                <a:t>Linear</a:t>
              </a:r>
              <a:endParaRPr sz="2000" b="0" i="0" u="none" strike="noStrike" cap="none">
                <a:solidFill>
                  <a:srgbClr val="868686"/>
                </a:solidFill>
                <a:latin typeface="Arial"/>
                <a:ea typeface="Arial"/>
                <a:cs typeface="Arial"/>
                <a:sym typeface="Arial"/>
              </a:endParaRPr>
            </a:p>
          </p:txBody>
        </p:sp>
        <p:sp>
          <p:nvSpPr>
            <p:cNvPr id="1507" name="Google Shape;1507;p63"/>
            <p:cNvSpPr txBox="1"/>
            <p:nvPr/>
          </p:nvSpPr>
          <p:spPr>
            <a:xfrm>
              <a:off x="20271738" y="7661935"/>
              <a:ext cx="1058001"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DBSCAN</a:t>
              </a:r>
              <a:endParaRPr sz="2000" b="0" i="0" u="none" strike="noStrike" cap="none">
                <a:solidFill>
                  <a:srgbClr val="868686"/>
                </a:solidFill>
                <a:latin typeface="Arial"/>
                <a:ea typeface="Arial"/>
                <a:cs typeface="Arial"/>
                <a:sym typeface="Arial"/>
              </a:endParaRPr>
            </a:p>
          </p:txBody>
        </p:sp>
        <p:sp>
          <p:nvSpPr>
            <p:cNvPr id="1508" name="Google Shape;1508;p63"/>
            <p:cNvSpPr txBox="1"/>
            <p:nvPr/>
          </p:nvSpPr>
          <p:spPr>
            <a:xfrm>
              <a:off x="21521069" y="7661935"/>
              <a:ext cx="718778" cy="412216"/>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KNN</a:t>
              </a:r>
              <a:endParaRPr sz="2000" b="0" i="0" u="none" strike="noStrike" cap="none">
                <a:solidFill>
                  <a:srgbClr val="868686"/>
                </a:solidFill>
                <a:latin typeface="Arial"/>
                <a:ea typeface="Arial"/>
                <a:cs typeface="Arial"/>
                <a:sym typeface="Arial"/>
              </a:endParaRPr>
            </a:p>
          </p:txBody>
        </p:sp>
        <p:sp>
          <p:nvSpPr>
            <p:cNvPr id="1509" name="Google Shape;1509;p63"/>
            <p:cNvSpPr txBox="1"/>
            <p:nvPr/>
          </p:nvSpPr>
          <p:spPr>
            <a:xfrm>
              <a:off x="16293244" y="4418772"/>
              <a:ext cx="855408" cy="405606"/>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200</a:t>
              </a:r>
              <a:endParaRPr sz="2000" b="0" i="0" u="none" strike="noStrike" cap="none">
                <a:solidFill>
                  <a:srgbClr val="868686"/>
                </a:solidFill>
                <a:latin typeface="Arial"/>
                <a:ea typeface="Arial"/>
                <a:cs typeface="Arial"/>
                <a:sym typeface="Arial"/>
              </a:endParaRPr>
            </a:p>
          </p:txBody>
        </p:sp>
        <p:sp>
          <p:nvSpPr>
            <p:cNvPr id="1510" name="Google Shape;1510;p63"/>
            <p:cNvSpPr/>
            <p:nvPr/>
          </p:nvSpPr>
          <p:spPr>
            <a:xfrm>
              <a:off x="18567066" y="5165480"/>
              <a:ext cx="204192" cy="242826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11" name="Google Shape;1511;p63"/>
            <p:cNvSpPr/>
            <p:nvPr/>
          </p:nvSpPr>
          <p:spPr>
            <a:xfrm>
              <a:off x="18837409" y="4826977"/>
              <a:ext cx="204192" cy="2766768"/>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12" name="Google Shape;1512;p63"/>
            <p:cNvSpPr/>
            <p:nvPr/>
          </p:nvSpPr>
          <p:spPr>
            <a:xfrm>
              <a:off x="17216131" y="4910504"/>
              <a:ext cx="204192" cy="2683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13" name="Google Shape;1513;p63"/>
            <p:cNvSpPr/>
            <p:nvPr/>
          </p:nvSpPr>
          <p:spPr>
            <a:xfrm>
              <a:off x="17486477" y="4330211"/>
              <a:ext cx="204192" cy="326353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14" name="Google Shape;1514;p63"/>
            <p:cNvSpPr/>
            <p:nvPr/>
          </p:nvSpPr>
          <p:spPr>
            <a:xfrm>
              <a:off x="19348167" y="6044712"/>
              <a:ext cx="204192" cy="154903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15" name="Google Shape;1515;p63"/>
            <p:cNvSpPr/>
            <p:nvPr/>
          </p:nvSpPr>
          <p:spPr>
            <a:xfrm>
              <a:off x="19618513" y="5398477"/>
              <a:ext cx="204192" cy="219526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16" name="Google Shape;1516;p63"/>
            <p:cNvSpPr/>
            <p:nvPr/>
          </p:nvSpPr>
          <p:spPr>
            <a:xfrm>
              <a:off x="19888856" y="4747845"/>
              <a:ext cx="204192" cy="284589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17" name="Google Shape;1517;p63"/>
            <p:cNvSpPr/>
            <p:nvPr/>
          </p:nvSpPr>
          <p:spPr>
            <a:xfrm>
              <a:off x="20423575" y="6159012"/>
              <a:ext cx="204192" cy="143473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18" name="Google Shape;1518;p63"/>
            <p:cNvSpPr/>
            <p:nvPr/>
          </p:nvSpPr>
          <p:spPr>
            <a:xfrm>
              <a:off x="20693920" y="5693019"/>
              <a:ext cx="204192" cy="190072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19" name="Google Shape;1519;p63"/>
            <p:cNvSpPr/>
            <p:nvPr/>
          </p:nvSpPr>
          <p:spPr>
            <a:xfrm>
              <a:off x="20964264" y="5310554"/>
              <a:ext cx="204192" cy="228318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20" name="Google Shape;1520;p63"/>
            <p:cNvSpPr/>
            <p:nvPr/>
          </p:nvSpPr>
          <p:spPr>
            <a:xfrm>
              <a:off x="21517209" y="6717323"/>
              <a:ext cx="204192" cy="87642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21" name="Google Shape;1521;p63"/>
            <p:cNvSpPr/>
            <p:nvPr/>
          </p:nvSpPr>
          <p:spPr>
            <a:xfrm>
              <a:off x="21787555" y="6119445"/>
              <a:ext cx="204192" cy="147429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22" name="Google Shape;1522;p63"/>
            <p:cNvSpPr/>
            <p:nvPr/>
          </p:nvSpPr>
          <p:spPr>
            <a:xfrm>
              <a:off x="22057898" y="5398477"/>
              <a:ext cx="204192" cy="2195261"/>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23" name="Google Shape;1523;p63"/>
            <p:cNvSpPr txBox="1"/>
            <p:nvPr/>
          </p:nvSpPr>
          <p:spPr>
            <a:xfrm>
              <a:off x="17434809" y="4100309"/>
              <a:ext cx="303292" cy="214066"/>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340</a:t>
              </a:r>
              <a:endParaRPr sz="1600" b="0" i="0" u="none" strike="noStrike" cap="none">
                <a:solidFill>
                  <a:schemeClr val="accent1"/>
                </a:solidFill>
                <a:latin typeface="Arial"/>
                <a:ea typeface="Arial"/>
                <a:cs typeface="Arial"/>
                <a:sym typeface="Arial"/>
              </a:endParaRPr>
            </a:p>
          </p:txBody>
        </p:sp>
        <p:sp>
          <p:nvSpPr>
            <p:cNvPr id="1524" name="Google Shape;1524;p63"/>
            <p:cNvSpPr txBox="1"/>
            <p:nvPr/>
          </p:nvSpPr>
          <p:spPr>
            <a:xfrm>
              <a:off x="18278980" y="5264058"/>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40</a:t>
              </a:r>
              <a:endParaRPr sz="1600" b="0" i="0" u="none" strike="noStrike" cap="none">
                <a:solidFill>
                  <a:schemeClr val="lt2"/>
                </a:solidFill>
                <a:latin typeface="Arial"/>
                <a:ea typeface="Arial"/>
                <a:cs typeface="Arial"/>
                <a:sym typeface="Arial"/>
              </a:endParaRPr>
            </a:p>
          </p:txBody>
        </p:sp>
        <p:sp>
          <p:nvSpPr>
            <p:cNvPr id="1525" name="Google Shape;1525;p63"/>
            <p:cNvSpPr txBox="1"/>
            <p:nvPr/>
          </p:nvSpPr>
          <p:spPr>
            <a:xfrm>
              <a:off x="18544230" y="4906074"/>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76</a:t>
              </a:r>
              <a:endParaRPr sz="1600" b="0" i="0" u="none" strike="noStrike" cap="none">
                <a:solidFill>
                  <a:schemeClr val="accent1"/>
                </a:solidFill>
                <a:latin typeface="Arial"/>
                <a:ea typeface="Arial"/>
                <a:cs typeface="Arial"/>
                <a:sym typeface="Arial"/>
              </a:endParaRPr>
            </a:p>
          </p:txBody>
        </p:sp>
        <p:sp>
          <p:nvSpPr>
            <p:cNvPr id="1526" name="Google Shape;1526;p63"/>
            <p:cNvSpPr txBox="1"/>
            <p:nvPr/>
          </p:nvSpPr>
          <p:spPr>
            <a:xfrm>
              <a:off x="18778283" y="4607636"/>
              <a:ext cx="291408" cy="213664"/>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140</a:t>
              </a:r>
              <a:endParaRPr sz="1600" b="0" i="0" u="none" strike="noStrike" cap="none">
                <a:solidFill>
                  <a:schemeClr val="accent6"/>
                </a:solidFill>
                <a:latin typeface="Arial"/>
                <a:ea typeface="Arial"/>
                <a:cs typeface="Arial"/>
                <a:sym typeface="Arial"/>
              </a:endParaRPr>
            </a:p>
          </p:txBody>
        </p:sp>
        <p:sp>
          <p:nvSpPr>
            <p:cNvPr id="1527" name="Google Shape;1527;p63"/>
            <p:cNvSpPr txBox="1"/>
            <p:nvPr/>
          </p:nvSpPr>
          <p:spPr>
            <a:xfrm>
              <a:off x="19317819" y="5784313"/>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15</a:t>
              </a:r>
              <a:endParaRPr sz="1600" b="0" i="0" u="none" strike="noStrike" cap="none">
                <a:solidFill>
                  <a:schemeClr val="lt2"/>
                </a:solidFill>
                <a:latin typeface="Arial"/>
                <a:ea typeface="Arial"/>
                <a:cs typeface="Arial"/>
                <a:sym typeface="Arial"/>
              </a:endParaRPr>
            </a:p>
          </p:txBody>
        </p:sp>
        <p:sp>
          <p:nvSpPr>
            <p:cNvPr id="1528" name="Google Shape;1528;p63"/>
            <p:cNvSpPr txBox="1"/>
            <p:nvPr/>
          </p:nvSpPr>
          <p:spPr>
            <a:xfrm>
              <a:off x="19587342" y="5134664"/>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50</a:t>
              </a:r>
              <a:endParaRPr sz="1600" b="0" i="0" u="none" strike="noStrike" cap="none">
                <a:solidFill>
                  <a:schemeClr val="accent1"/>
                </a:solidFill>
                <a:latin typeface="Arial"/>
                <a:ea typeface="Arial"/>
                <a:cs typeface="Arial"/>
                <a:sym typeface="Arial"/>
              </a:endParaRPr>
            </a:p>
          </p:txBody>
        </p:sp>
        <p:sp>
          <p:nvSpPr>
            <p:cNvPr id="1529" name="Google Shape;1529;p63"/>
            <p:cNvSpPr txBox="1"/>
            <p:nvPr/>
          </p:nvSpPr>
          <p:spPr>
            <a:xfrm>
              <a:off x="19813148" y="4511086"/>
              <a:ext cx="288240" cy="231725"/>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160</a:t>
              </a:r>
              <a:endParaRPr sz="1600" b="0" i="0" u="none" strike="noStrike" cap="none">
                <a:solidFill>
                  <a:schemeClr val="accent6"/>
                </a:solidFill>
                <a:latin typeface="Arial"/>
                <a:ea typeface="Arial"/>
                <a:cs typeface="Arial"/>
                <a:sym typeface="Arial"/>
              </a:endParaRPr>
            </a:p>
          </p:txBody>
        </p:sp>
        <p:sp>
          <p:nvSpPr>
            <p:cNvPr id="1530" name="Google Shape;1530;p63"/>
            <p:cNvSpPr txBox="1"/>
            <p:nvPr/>
          </p:nvSpPr>
          <p:spPr>
            <a:xfrm>
              <a:off x="20369316" y="5897459"/>
              <a:ext cx="286023"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12</a:t>
              </a:r>
              <a:endParaRPr sz="1600" b="0" i="0" u="none" strike="noStrike" cap="none">
                <a:solidFill>
                  <a:schemeClr val="lt2"/>
                </a:solidFill>
                <a:latin typeface="Arial"/>
                <a:ea typeface="Arial"/>
                <a:cs typeface="Arial"/>
                <a:sym typeface="Arial"/>
              </a:endParaRPr>
            </a:p>
          </p:txBody>
        </p:sp>
        <p:sp>
          <p:nvSpPr>
            <p:cNvPr id="1531" name="Google Shape;1531;p63"/>
            <p:cNvSpPr txBox="1"/>
            <p:nvPr/>
          </p:nvSpPr>
          <p:spPr>
            <a:xfrm>
              <a:off x="20669534" y="5423920"/>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29</a:t>
              </a:r>
              <a:endParaRPr sz="1600" b="0" i="0" u="none" strike="noStrike" cap="none">
                <a:solidFill>
                  <a:schemeClr val="accent1"/>
                </a:solidFill>
                <a:latin typeface="Arial"/>
                <a:ea typeface="Arial"/>
                <a:cs typeface="Arial"/>
                <a:sym typeface="Arial"/>
              </a:endParaRPr>
            </a:p>
          </p:txBody>
        </p:sp>
        <p:sp>
          <p:nvSpPr>
            <p:cNvPr id="1532" name="Google Shape;1532;p63"/>
            <p:cNvSpPr txBox="1"/>
            <p:nvPr/>
          </p:nvSpPr>
          <p:spPr>
            <a:xfrm>
              <a:off x="20941466" y="5091337"/>
              <a:ext cx="242115" cy="219217"/>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58</a:t>
              </a:r>
              <a:endParaRPr sz="1600" b="0" i="0" u="none" strike="noStrike" cap="none">
                <a:solidFill>
                  <a:schemeClr val="accent6"/>
                </a:solidFill>
                <a:latin typeface="Arial"/>
                <a:ea typeface="Arial"/>
                <a:cs typeface="Arial"/>
                <a:sym typeface="Arial"/>
              </a:endParaRPr>
            </a:p>
          </p:txBody>
        </p:sp>
        <p:sp>
          <p:nvSpPr>
            <p:cNvPr id="1533" name="Google Shape;1533;p63"/>
            <p:cNvSpPr txBox="1"/>
            <p:nvPr/>
          </p:nvSpPr>
          <p:spPr>
            <a:xfrm>
              <a:off x="21464484" y="6459383"/>
              <a:ext cx="288826"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3.8</a:t>
              </a:r>
              <a:endParaRPr sz="1600" b="0" i="0" u="none" strike="noStrike" cap="none">
                <a:solidFill>
                  <a:schemeClr val="lt2"/>
                </a:solidFill>
                <a:latin typeface="Arial"/>
                <a:ea typeface="Arial"/>
                <a:cs typeface="Arial"/>
                <a:sym typeface="Arial"/>
              </a:endParaRPr>
            </a:p>
          </p:txBody>
        </p:sp>
        <p:sp>
          <p:nvSpPr>
            <p:cNvPr id="1534" name="Google Shape;1534;p63"/>
            <p:cNvSpPr txBox="1"/>
            <p:nvPr/>
          </p:nvSpPr>
          <p:spPr>
            <a:xfrm>
              <a:off x="21751702" y="5850304"/>
              <a:ext cx="242115" cy="294016"/>
            </a:xfrm>
            <a:prstGeom prst="rect">
              <a:avLst/>
            </a:prstGeom>
            <a:no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1"/>
                  </a:solidFill>
                  <a:latin typeface="Trebuchet MS"/>
                  <a:ea typeface="Trebuchet MS"/>
                  <a:cs typeface="Trebuchet MS"/>
                  <a:sym typeface="Trebuchet MS"/>
                </a:rPr>
                <a:t>13</a:t>
              </a:r>
              <a:endParaRPr sz="1600" b="0" i="0" u="none" strike="noStrike" cap="none">
                <a:solidFill>
                  <a:schemeClr val="accent1"/>
                </a:solidFill>
                <a:latin typeface="Arial"/>
                <a:ea typeface="Arial"/>
                <a:cs typeface="Arial"/>
                <a:sym typeface="Arial"/>
              </a:endParaRPr>
            </a:p>
          </p:txBody>
        </p:sp>
        <p:sp>
          <p:nvSpPr>
            <p:cNvPr id="1535" name="Google Shape;1535;p63"/>
            <p:cNvSpPr txBox="1"/>
            <p:nvPr/>
          </p:nvSpPr>
          <p:spPr>
            <a:xfrm>
              <a:off x="22027809" y="5187270"/>
              <a:ext cx="242115" cy="198975"/>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50</a:t>
              </a:r>
              <a:endParaRPr sz="1600" b="0" i="0" u="none" strike="noStrike" cap="none">
                <a:solidFill>
                  <a:schemeClr val="accent6"/>
                </a:solidFill>
                <a:latin typeface="Arial"/>
                <a:ea typeface="Arial"/>
                <a:cs typeface="Arial"/>
                <a:sym typeface="Arial"/>
              </a:endParaRPr>
            </a:p>
          </p:txBody>
        </p:sp>
        <p:sp>
          <p:nvSpPr>
            <p:cNvPr id="1536" name="Google Shape;1536;p63"/>
            <p:cNvSpPr txBox="1"/>
            <p:nvPr/>
          </p:nvSpPr>
          <p:spPr>
            <a:xfrm>
              <a:off x="16440266" y="3822015"/>
              <a:ext cx="708386" cy="405606"/>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600</a:t>
              </a:r>
              <a:endParaRPr sz="2000" b="0" i="0" u="none" strike="noStrike" cap="none">
                <a:solidFill>
                  <a:srgbClr val="868686"/>
                </a:solidFill>
                <a:latin typeface="Arial"/>
                <a:ea typeface="Arial"/>
                <a:cs typeface="Arial"/>
                <a:sym typeface="Arial"/>
              </a:endParaRPr>
            </a:p>
          </p:txBody>
        </p:sp>
        <p:sp>
          <p:nvSpPr>
            <p:cNvPr id="1537" name="Google Shape;1537;p63"/>
            <p:cNvSpPr/>
            <p:nvPr/>
          </p:nvSpPr>
          <p:spPr>
            <a:xfrm>
              <a:off x="17772227" y="3908181"/>
              <a:ext cx="204192" cy="3685563"/>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38" name="Google Shape;1538;p63"/>
            <p:cNvSpPr txBox="1"/>
            <p:nvPr/>
          </p:nvSpPr>
          <p:spPr>
            <a:xfrm>
              <a:off x="17714317" y="3690696"/>
              <a:ext cx="303292" cy="214066"/>
            </a:xfrm>
            <a:prstGeom prst="rect">
              <a:avLst/>
            </a:prstGeom>
            <a:solidFill>
              <a:schemeClr val="lt1"/>
            </a:solidFill>
            <a:ln>
              <a:noFill/>
            </a:ln>
          </p:spPr>
          <p:txBody>
            <a:bodyPr spcFirstLastPara="1" wrap="square" lIns="0" tIns="76150" rIns="0" bIns="76150" anchor="ctr" anchorCtr="0">
              <a:noAutofit/>
            </a:bodyPr>
            <a:lstStyle/>
            <a:p>
              <a:pPr marL="0" marR="0" lvl="0" indent="0" algn="ctr" rtl="0">
                <a:lnSpc>
                  <a:spcPct val="90000"/>
                </a:lnSpc>
                <a:spcBef>
                  <a:spcPts val="0"/>
                </a:spcBef>
                <a:spcAft>
                  <a:spcPts val="0"/>
                </a:spcAft>
                <a:buNone/>
              </a:pPr>
              <a:r>
                <a:rPr lang="en-US" sz="1200" b="0" i="0" u="none" strike="noStrike" cap="none">
                  <a:solidFill>
                    <a:schemeClr val="accent6"/>
                  </a:solidFill>
                  <a:latin typeface="Trebuchet MS"/>
                  <a:ea typeface="Trebuchet MS"/>
                  <a:cs typeface="Trebuchet MS"/>
                  <a:sym typeface="Trebuchet MS"/>
                </a:rPr>
                <a:t>730</a:t>
              </a:r>
              <a:endParaRPr sz="1600" b="0" i="0" u="none" strike="noStrike" cap="none">
                <a:solidFill>
                  <a:schemeClr val="accent6"/>
                </a:solidFill>
                <a:latin typeface="Arial"/>
                <a:ea typeface="Arial"/>
                <a:cs typeface="Arial"/>
                <a:sym typeface="Arial"/>
              </a:endParaRPr>
            </a:p>
          </p:txBody>
        </p:sp>
      </p:grpSp>
      <p:sp>
        <p:nvSpPr>
          <p:cNvPr id="1539" name="Google Shape;1539;p63"/>
          <p:cNvSpPr txBox="1"/>
          <p:nvPr/>
        </p:nvSpPr>
        <p:spPr>
          <a:xfrm>
            <a:off x="7876661" y="8804923"/>
            <a:ext cx="4537259" cy="757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Trebuchet MS"/>
              <a:buNone/>
            </a:pPr>
            <a:r>
              <a:rPr lang="en-US" sz="2000" b="1" i="0" u="none" strike="noStrike" cap="none">
                <a:solidFill>
                  <a:schemeClr val="accent4"/>
                </a:solidFill>
                <a:latin typeface="Trebuchet MS"/>
                <a:ea typeface="Trebuchet MS"/>
                <a:cs typeface="Trebuchet MS"/>
                <a:sym typeface="Trebuchet MS"/>
              </a:rPr>
              <a:t>1x V100 </a:t>
            </a:r>
            <a:r>
              <a:rPr lang="en-US" sz="2000" b="0" i="0" u="none" strike="noStrike" cap="none">
                <a:solidFill>
                  <a:schemeClr val="accent4"/>
                </a:solidFill>
                <a:latin typeface="Trebuchet MS"/>
                <a:ea typeface="Trebuchet MS"/>
                <a:cs typeface="Trebuchet MS"/>
                <a:sym typeface="Trebuchet MS"/>
              </a:rPr>
              <a:t>vs. </a:t>
            </a:r>
            <a:r>
              <a:rPr lang="en-US" sz="2000" b="1" i="0" u="none" strike="noStrike" cap="none">
                <a:solidFill>
                  <a:schemeClr val="accent4"/>
                </a:solidFill>
                <a:latin typeface="Trebuchet MS"/>
                <a:ea typeface="Trebuchet MS"/>
                <a:cs typeface="Trebuchet MS"/>
                <a:sym typeface="Trebuchet MS"/>
              </a:rPr>
              <a:t>2x 20 Core CPU</a:t>
            </a:r>
            <a:endParaRPr sz="3600" b="1" i="0" u="none" strike="noStrike" cap="none">
              <a:solidFill>
                <a:schemeClr val="accent4"/>
              </a:solidFill>
              <a:latin typeface="Arial"/>
              <a:ea typeface="Arial"/>
              <a:cs typeface="Arial"/>
              <a:sym typeface="Arial"/>
            </a:endParaRPr>
          </a:p>
        </p:txBody>
      </p:sp>
      <p:sp>
        <p:nvSpPr>
          <p:cNvPr id="1540" name="Google Shape;1540;p63"/>
          <p:cNvSpPr txBox="1"/>
          <p:nvPr/>
        </p:nvSpPr>
        <p:spPr>
          <a:xfrm>
            <a:off x="1076721" y="5080543"/>
            <a:ext cx="895800" cy="4056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600">
                <a:solidFill>
                  <a:srgbClr val="868686"/>
                </a:solidFill>
                <a:latin typeface="Trebuchet MS"/>
                <a:ea typeface="Trebuchet MS"/>
                <a:cs typeface="Trebuchet MS"/>
                <a:sym typeface="Trebuchet MS"/>
              </a:rPr>
              <a:t>2</a:t>
            </a:r>
            <a:r>
              <a:rPr lang="en-US" sz="1600" b="0" i="0" u="none" strike="noStrike" cap="none">
                <a:solidFill>
                  <a:srgbClr val="868686"/>
                </a:solidFill>
                <a:latin typeface="Trebuchet MS"/>
                <a:ea typeface="Trebuchet MS"/>
                <a:cs typeface="Trebuchet MS"/>
                <a:sym typeface="Trebuchet MS"/>
              </a:rPr>
              <a:t>0</a:t>
            </a:r>
            <a:endParaRPr sz="2000" b="0" i="0" u="none" strike="noStrike" cap="none">
              <a:solidFill>
                <a:srgbClr val="868686"/>
              </a:solidFill>
              <a:latin typeface="Arial"/>
              <a:ea typeface="Arial"/>
              <a:cs typeface="Arial"/>
              <a:sym typeface="Arial"/>
            </a:endParaRPr>
          </a:p>
        </p:txBody>
      </p:sp>
      <p:sp>
        <p:nvSpPr>
          <p:cNvPr id="1541" name="Google Shape;1541;p63"/>
          <p:cNvSpPr txBox="1"/>
          <p:nvPr/>
        </p:nvSpPr>
        <p:spPr>
          <a:xfrm>
            <a:off x="10600637" y="4801547"/>
            <a:ext cx="895800" cy="4056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600">
                <a:solidFill>
                  <a:srgbClr val="868686"/>
                </a:solidFill>
                <a:latin typeface="Trebuchet MS"/>
                <a:ea typeface="Trebuchet MS"/>
                <a:cs typeface="Trebuchet MS"/>
                <a:sym typeface="Trebuchet MS"/>
              </a:rPr>
              <a:t>1</a:t>
            </a:r>
            <a:r>
              <a:rPr lang="en-US" sz="1600" b="0" i="0" u="none" strike="noStrike" cap="none">
                <a:solidFill>
                  <a:srgbClr val="868686"/>
                </a:solidFill>
                <a:latin typeface="Trebuchet MS"/>
                <a:ea typeface="Trebuchet MS"/>
                <a:cs typeface="Trebuchet MS"/>
                <a:sym typeface="Trebuchet MS"/>
              </a:rPr>
              <a:t>00</a:t>
            </a:r>
            <a:endParaRPr sz="2000" b="0" i="0" u="none" strike="noStrike" cap="none">
              <a:solidFill>
                <a:srgbClr val="868686"/>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6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Forest Inference</a:t>
            </a:r>
            <a:endParaRPr/>
          </a:p>
        </p:txBody>
      </p:sp>
      <p:sp>
        <p:nvSpPr>
          <p:cNvPr id="1548" name="Google Shape;1548;p64"/>
          <p:cNvSpPr txBox="1">
            <a:spLocks noGrp="1"/>
          </p:cNvSpPr>
          <p:nvPr>
            <p:ph type="body" idx="1"/>
          </p:nvPr>
        </p:nvSpPr>
        <p:spPr>
          <a:xfrm>
            <a:off x="861250" y="3505059"/>
            <a:ext cx="86799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marL="283110" lvl="0" indent="-262790" algn="l" rtl="0">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marL="283110" lvl="0" indent="-262790" algn="l" rtl="0">
              <a:lnSpc>
                <a:spcPct val="90000"/>
              </a:lnSpc>
              <a:spcBef>
                <a:spcPts val="3000"/>
              </a:spcBef>
              <a:spcAft>
                <a:spcPts val="0"/>
              </a:spcAft>
              <a:buSzPts val="1600"/>
              <a:buChar char="🞂"/>
            </a:pPr>
            <a:r>
              <a:rPr lang="en-US"/>
              <a:t>Lightweight Python API</a:t>
            </a:r>
            <a:endParaRPr/>
          </a:p>
          <a:p>
            <a:pPr marL="283110" lvl="0" indent="-262790" algn="l" rtl="0">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marL="283110" lvl="0" indent="-262790" algn="l" rtl="0">
              <a:lnSpc>
                <a:spcPct val="90000"/>
              </a:lnSpc>
              <a:spcBef>
                <a:spcPts val="3000"/>
              </a:spcBef>
              <a:spcAft>
                <a:spcPts val="0"/>
              </a:spcAft>
              <a:buSzPts val="1600"/>
              <a:buChar char="🞂"/>
            </a:pPr>
            <a:r>
              <a:rPr lang="en-US"/>
              <a:t>Over 100 million forest inferences </a:t>
            </a:r>
            <a:endParaRPr/>
          </a:p>
        </p:txBody>
      </p:sp>
      <p:sp>
        <p:nvSpPr>
          <p:cNvPr id="1549" name="Google Shape;1549;p6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Taking Models From Training to Production</a:t>
            </a:r>
            <a:endParaRPr/>
          </a:p>
          <a:p>
            <a:pPr marL="0" lvl="0" indent="0" algn="ctr" rtl="0">
              <a:lnSpc>
                <a:spcPct val="90000"/>
              </a:lnSpc>
              <a:spcBef>
                <a:spcPts val="3000"/>
              </a:spcBef>
              <a:spcAft>
                <a:spcPts val="0"/>
              </a:spcAft>
              <a:buSzPts val="3000"/>
              <a:buFont typeface="Trebuchet MS"/>
              <a:buNone/>
            </a:pPr>
            <a:endParaRPr/>
          </a:p>
        </p:txBody>
      </p:sp>
      <p:grpSp>
        <p:nvGrpSpPr>
          <p:cNvPr id="1550" name="Google Shape;1550;p64"/>
          <p:cNvGrpSpPr/>
          <p:nvPr/>
        </p:nvGrpSpPr>
        <p:grpSpPr>
          <a:xfrm>
            <a:off x="9244699" y="3619204"/>
            <a:ext cx="7831937" cy="5360277"/>
            <a:chOff x="9244699" y="3230340"/>
            <a:chExt cx="7831937" cy="5360277"/>
          </a:xfrm>
        </p:grpSpPr>
        <p:cxnSp>
          <p:nvCxnSpPr>
            <p:cNvPr id="1551" name="Google Shape;1551;p64"/>
            <p:cNvCxnSpPr>
              <a:stCxn id="1552"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553" name="Google Shape;1553;p64"/>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554" name="Google Shape;1554;p64"/>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555" name="Google Shape;1555;p64"/>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556" name="Google Shape;1556;p64"/>
            <p:cNvSpPr/>
            <p:nvPr/>
          </p:nvSpPr>
          <p:spPr>
            <a:xfrm>
              <a:off x="10842170"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57" name="Google Shape;1557;p64"/>
            <p:cNvSpPr/>
            <p:nvPr/>
          </p:nvSpPr>
          <p:spPr>
            <a:xfrm>
              <a:off x="11386754" y="7952651"/>
              <a:ext cx="482322" cy="13655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58" name="Google Shape;1558;p64"/>
            <p:cNvSpPr/>
            <p:nvPr/>
          </p:nvSpPr>
          <p:spPr>
            <a:xfrm>
              <a:off x="12357585" y="5846956"/>
              <a:ext cx="476394" cy="22313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59" name="Google Shape;1559;p64"/>
            <p:cNvSpPr/>
            <p:nvPr/>
          </p:nvSpPr>
          <p:spPr>
            <a:xfrm>
              <a:off x="12902169" y="8029924"/>
              <a:ext cx="482322" cy="5928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60" name="Google Shape;1560;p64"/>
            <p:cNvSpPr/>
            <p:nvPr/>
          </p:nvSpPr>
          <p:spPr>
            <a:xfrm>
              <a:off x="13829566"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61" name="Google Shape;1561;p64"/>
            <p:cNvSpPr/>
            <p:nvPr/>
          </p:nvSpPr>
          <p:spPr>
            <a:xfrm>
              <a:off x="14374148" y="8004438"/>
              <a:ext cx="482322" cy="84772"/>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62" name="Google Shape;1562;p64"/>
            <p:cNvSpPr/>
            <p:nvPr/>
          </p:nvSpPr>
          <p:spPr>
            <a:xfrm>
              <a:off x="15334422" y="5071004"/>
              <a:ext cx="476394" cy="30073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63" name="Google Shape;1563;p64"/>
            <p:cNvSpPr/>
            <p:nvPr/>
          </p:nvSpPr>
          <p:spPr>
            <a:xfrm>
              <a:off x="15879006" y="7955871"/>
              <a:ext cx="482322" cy="13333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564" name="Google Shape;1564;p64"/>
            <p:cNvCxnSpPr/>
            <p:nvPr/>
          </p:nvCxnSpPr>
          <p:spPr>
            <a:xfrm rot="10800000">
              <a:off x="10256954"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552" name="Google Shape;1552;p64"/>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4000</a:t>
              </a:r>
              <a:endParaRPr sz="2400" b="0" i="0" u="none" strike="noStrike" cap="none">
                <a:solidFill>
                  <a:srgbClr val="868686"/>
                </a:solidFill>
                <a:latin typeface="Arial"/>
                <a:ea typeface="Arial"/>
                <a:cs typeface="Arial"/>
                <a:sym typeface="Arial"/>
              </a:endParaRPr>
            </a:p>
          </p:txBody>
        </p:sp>
        <p:sp>
          <p:nvSpPr>
            <p:cNvPr id="1565" name="Google Shape;1565;p64"/>
            <p:cNvSpPr txBox="1"/>
            <p:nvPr/>
          </p:nvSpPr>
          <p:spPr>
            <a:xfrm>
              <a:off x="9574031" y="5090070"/>
              <a:ext cx="787536"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3000</a:t>
              </a:r>
              <a:endParaRPr sz="2400" b="0" i="0" u="none" strike="noStrike" cap="none">
                <a:solidFill>
                  <a:srgbClr val="868686"/>
                </a:solidFill>
                <a:latin typeface="Arial"/>
                <a:ea typeface="Arial"/>
                <a:cs typeface="Arial"/>
                <a:sym typeface="Arial"/>
              </a:endParaRPr>
            </a:p>
          </p:txBody>
        </p:sp>
        <p:sp>
          <p:nvSpPr>
            <p:cNvPr id="1566" name="Google Shape;1566;p64"/>
            <p:cNvSpPr txBox="1"/>
            <p:nvPr/>
          </p:nvSpPr>
          <p:spPr>
            <a:xfrm>
              <a:off x="9541154" y="6004702"/>
              <a:ext cx="82041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2000</a:t>
              </a:r>
              <a:endParaRPr sz="2400" b="0" i="0" u="none" strike="noStrike" cap="none">
                <a:solidFill>
                  <a:srgbClr val="868686"/>
                </a:solidFill>
                <a:latin typeface="Arial"/>
                <a:ea typeface="Arial"/>
                <a:cs typeface="Arial"/>
                <a:sym typeface="Arial"/>
              </a:endParaRPr>
            </a:p>
          </p:txBody>
        </p:sp>
        <p:sp>
          <p:nvSpPr>
            <p:cNvPr id="1567" name="Google Shape;1567;p64"/>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1000</a:t>
              </a:r>
              <a:endParaRPr sz="2400" b="0" i="0" u="none" strike="noStrike" cap="none">
                <a:solidFill>
                  <a:srgbClr val="868686"/>
                </a:solidFill>
                <a:latin typeface="Arial"/>
                <a:ea typeface="Arial"/>
                <a:cs typeface="Arial"/>
                <a:sym typeface="Arial"/>
              </a:endParaRPr>
            </a:p>
          </p:txBody>
        </p:sp>
        <p:sp>
          <p:nvSpPr>
            <p:cNvPr id="1568" name="Google Shape;1568;p64"/>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569" name="Google Shape;1569;p64"/>
            <p:cNvSpPr txBox="1"/>
            <p:nvPr/>
          </p:nvSpPr>
          <p:spPr>
            <a:xfrm>
              <a:off x="10733315" y="8174023"/>
              <a:ext cx="110013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Bosch</a:t>
              </a:r>
              <a:endParaRPr sz="2400" b="0" i="0" u="none" strike="noStrike" cap="none">
                <a:solidFill>
                  <a:srgbClr val="868686"/>
                </a:solidFill>
                <a:latin typeface="Arial"/>
                <a:ea typeface="Arial"/>
                <a:cs typeface="Arial"/>
                <a:sym typeface="Arial"/>
              </a:endParaRPr>
            </a:p>
          </p:txBody>
        </p:sp>
        <p:sp>
          <p:nvSpPr>
            <p:cNvPr id="1570" name="Google Shape;1570;p64"/>
            <p:cNvSpPr txBox="1"/>
            <p:nvPr/>
          </p:nvSpPr>
          <p:spPr>
            <a:xfrm>
              <a:off x="12292710"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Airline</a:t>
              </a:r>
              <a:endParaRPr sz="2400" b="0" i="0" u="none" strike="noStrike" cap="none">
                <a:solidFill>
                  <a:srgbClr val="868686"/>
                </a:solidFill>
                <a:latin typeface="Arial"/>
                <a:ea typeface="Arial"/>
                <a:cs typeface="Arial"/>
                <a:sym typeface="Arial"/>
              </a:endParaRPr>
            </a:p>
          </p:txBody>
        </p:sp>
        <p:sp>
          <p:nvSpPr>
            <p:cNvPr id="1571" name="Google Shape;1571;p64"/>
            <p:cNvSpPr txBox="1"/>
            <p:nvPr/>
          </p:nvSpPr>
          <p:spPr>
            <a:xfrm>
              <a:off x="15064281"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Epsilon</a:t>
              </a:r>
              <a:endParaRPr sz="2400" b="0" i="0" u="none" strike="noStrike" cap="none">
                <a:solidFill>
                  <a:srgbClr val="868686"/>
                </a:solidFill>
                <a:latin typeface="Arial"/>
                <a:ea typeface="Arial"/>
                <a:cs typeface="Arial"/>
                <a:sym typeface="Arial"/>
              </a:endParaRPr>
            </a:p>
          </p:txBody>
        </p:sp>
        <p:sp>
          <p:nvSpPr>
            <p:cNvPr id="1572" name="Google Shape;1572;p64"/>
            <p:cNvSpPr txBox="1"/>
            <p:nvPr/>
          </p:nvSpPr>
          <p:spPr>
            <a:xfrm rot="-5400000">
              <a:off x="8387400" y="6000476"/>
              <a:ext cx="212259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sz="1800" b="0" i="0" u="none" strike="noStrike" cap="none">
                <a:solidFill>
                  <a:srgbClr val="868686"/>
                </a:solidFill>
                <a:latin typeface="Trebuchet MS"/>
                <a:ea typeface="Trebuchet MS"/>
                <a:cs typeface="Trebuchet MS"/>
                <a:sym typeface="Trebuchet MS"/>
              </a:endParaRPr>
            </a:p>
          </p:txBody>
        </p:sp>
        <p:grpSp>
          <p:nvGrpSpPr>
            <p:cNvPr id="1573" name="Google Shape;1573;p64"/>
            <p:cNvGrpSpPr/>
            <p:nvPr/>
          </p:nvGrpSpPr>
          <p:grpSpPr>
            <a:xfrm>
              <a:off x="10623746" y="3677486"/>
              <a:ext cx="6211253" cy="408000"/>
              <a:chOff x="9657011" y="3561874"/>
              <a:chExt cx="6211253" cy="408000"/>
            </a:xfrm>
          </p:grpSpPr>
          <p:sp>
            <p:nvSpPr>
              <p:cNvPr id="1574" name="Google Shape;1574;p64"/>
              <p:cNvSpPr txBox="1"/>
              <p:nvPr/>
            </p:nvSpPr>
            <p:spPr>
              <a:xfrm>
                <a:off x="9768406" y="3561874"/>
                <a:ext cx="3244888"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CPU Time (XGBoost, 40 Cores)</a:t>
                </a:r>
                <a:endParaRPr sz="2000" b="0" i="0" u="none" strike="noStrike" cap="none">
                  <a:solidFill>
                    <a:srgbClr val="868686"/>
                  </a:solidFill>
                  <a:latin typeface="Arial"/>
                  <a:ea typeface="Arial"/>
                  <a:cs typeface="Arial"/>
                  <a:sym typeface="Arial"/>
                </a:endParaRPr>
              </a:p>
            </p:txBody>
          </p:sp>
          <p:sp>
            <p:nvSpPr>
              <p:cNvPr id="1575" name="Google Shape;1575;p64"/>
              <p:cNvSpPr txBox="1"/>
              <p:nvPr/>
            </p:nvSpPr>
            <p:spPr>
              <a:xfrm>
                <a:off x="13053932" y="3561874"/>
                <a:ext cx="28143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FIL GPU Time (1x V100)</a:t>
                </a:r>
                <a:endParaRPr sz="2000" b="0" i="0" u="none" strike="noStrike" cap="none">
                  <a:solidFill>
                    <a:srgbClr val="868686"/>
                  </a:solidFill>
                  <a:latin typeface="Arial"/>
                  <a:ea typeface="Arial"/>
                  <a:cs typeface="Arial"/>
                  <a:sym typeface="Arial"/>
                </a:endParaRPr>
              </a:p>
            </p:txBody>
          </p:sp>
          <p:sp>
            <p:nvSpPr>
              <p:cNvPr id="1576" name="Google Shape;1576;p64"/>
              <p:cNvSpPr/>
              <p:nvPr/>
            </p:nvSpPr>
            <p:spPr>
              <a:xfrm>
                <a:off x="9657011"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77" name="Google Shape;1577;p64"/>
              <p:cNvSpPr/>
              <p:nvPr/>
            </p:nvSpPr>
            <p:spPr>
              <a:xfrm>
                <a:off x="12912419" y="3707474"/>
                <a:ext cx="141514"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578" name="Google Shape;1578;p64"/>
            <p:cNvSpPr txBox="1"/>
            <p:nvPr/>
          </p:nvSpPr>
          <p:spPr>
            <a:xfrm>
              <a:off x="13804545"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Higgs</a:t>
              </a:r>
              <a:endParaRPr sz="2400" b="0" i="0" u="none" strike="noStrike" cap="none">
                <a:solidFill>
                  <a:srgbClr val="868686"/>
                </a:solidFill>
                <a:latin typeface="Arial"/>
                <a:ea typeface="Arial"/>
                <a:cs typeface="Arial"/>
                <a:sym typeface="Arial"/>
              </a:endParaRPr>
            </a:p>
          </p:txBody>
        </p:sp>
        <p:sp>
          <p:nvSpPr>
            <p:cNvPr id="1579" name="Google Shape;1579;p64"/>
            <p:cNvSpPr txBox="1"/>
            <p:nvPr/>
          </p:nvSpPr>
          <p:spPr>
            <a:xfrm>
              <a:off x="9933867" y="3230340"/>
              <a:ext cx="7142769"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XGBoost CPU Inference vs. FIL GPU (1000 trees)</a:t>
              </a:r>
              <a:endParaRPr sz="1800" b="0" i="0" u="none" strike="noStrike" cap="none">
                <a:solidFill>
                  <a:srgbClr val="868686"/>
                </a:solidFill>
                <a:latin typeface="Trebuchet MS"/>
                <a:ea typeface="Trebuchet MS"/>
                <a:cs typeface="Trebuchet MS"/>
                <a:sym typeface="Trebuchet MS"/>
              </a:endParaRPr>
            </a:p>
          </p:txBody>
        </p:sp>
        <p:sp>
          <p:nvSpPr>
            <p:cNvPr id="1580" name="Google Shape;1580;p64"/>
            <p:cNvSpPr txBox="1"/>
            <p:nvPr/>
          </p:nvSpPr>
          <p:spPr>
            <a:xfrm>
              <a:off x="10681921" y="4479487"/>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sp>
          <p:nvSpPr>
            <p:cNvPr id="1581" name="Google Shape;1581;p64"/>
            <p:cNvSpPr txBox="1"/>
            <p:nvPr/>
          </p:nvSpPr>
          <p:spPr>
            <a:xfrm>
              <a:off x="12219862" y="5431350"/>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36x</a:t>
              </a:r>
              <a:endParaRPr sz="2400" b="0" i="0" u="none" strike="noStrike" cap="none">
                <a:solidFill>
                  <a:srgbClr val="868686"/>
                </a:solidFill>
                <a:latin typeface="Arial"/>
                <a:ea typeface="Arial"/>
                <a:cs typeface="Arial"/>
                <a:sym typeface="Arial"/>
              </a:endParaRPr>
            </a:p>
          </p:txBody>
        </p:sp>
        <p:sp>
          <p:nvSpPr>
            <p:cNvPr id="1582" name="Google Shape;1582;p64"/>
            <p:cNvSpPr txBox="1"/>
            <p:nvPr/>
          </p:nvSpPr>
          <p:spPr>
            <a:xfrm>
              <a:off x="13664630" y="4478969"/>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34x</a:t>
              </a:r>
              <a:endParaRPr sz="2400" b="0" i="0" u="none" strike="noStrike" cap="none">
                <a:solidFill>
                  <a:srgbClr val="868686"/>
                </a:solidFill>
                <a:latin typeface="Arial"/>
                <a:ea typeface="Arial"/>
                <a:cs typeface="Arial"/>
                <a:sym typeface="Arial"/>
              </a:endParaRPr>
            </a:p>
          </p:txBody>
        </p:sp>
        <p:sp>
          <p:nvSpPr>
            <p:cNvPr id="1583" name="Google Shape;1583;p64"/>
            <p:cNvSpPr txBox="1"/>
            <p:nvPr/>
          </p:nvSpPr>
          <p:spPr>
            <a:xfrm>
              <a:off x="15169488" y="4664402"/>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6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589" name="Google Shape;1589;p65"/>
          <p:cNvSpPr txBox="1"/>
          <p:nvPr/>
        </p:nvSpPr>
        <p:spPr>
          <a:xfrm>
            <a:off x="830575" y="2894925"/>
            <a:ext cx="6972900" cy="6414300"/>
          </a:xfrm>
          <a:prstGeom prst="rect">
            <a:avLst/>
          </a:prstGeom>
          <a:noFill/>
          <a:ln>
            <a:noFill/>
          </a:ln>
        </p:spPr>
        <p:txBody>
          <a:bodyPr spcFirstLastPara="1" wrap="square" lIns="91425" tIns="45700" rIns="91425" bIns="45700" anchor="ctr" anchorCtr="0">
            <a:noAutofit/>
          </a:bodyPr>
          <a:lstStyle/>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0.14 comes paired with XGBoost 1.1</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New objectives support Learning to Rank on GPU</a:t>
            </a:r>
            <a:endParaRPr sz="2400">
              <a:solidFill>
                <a:srgbClr val="868686"/>
              </a:solidFill>
              <a:latin typeface="Trebuchet MS"/>
              <a:ea typeface="Trebuchet MS"/>
              <a:cs typeface="Trebuchet MS"/>
              <a:sym typeface="Trebuchet MS"/>
            </a:endParaRPr>
          </a:p>
        </p:txBody>
      </p:sp>
      <p:sp>
        <p:nvSpPr>
          <p:cNvPr id="1590" name="Google Shape;1590;p65"/>
          <p:cNvSpPr txBox="1"/>
          <p:nvPr/>
        </p:nvSpPr>
        <p:spPr>
          <a:xfrm>
            <a:off x="8397601" y="2894917"/>
            <a:ext cx="8440500" cy="1089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marL="0" marR="0" lvl="0" indent="0" algn="ctr" rtl="0">
              <a:lnSpc>
                <a:spcPct val="90000"/>
              </a:lnSpc>
              <a:spcBef>
                <a:spcPts val="0"/>
              </a:spcBef>
              <a:spcAft>
                <a:spcPts val="0"/>
              </a:spcAft>
              <a:buNone/>
            </a:pPr>
            <a:endParaRPr sz="2400">
              <a:solidFill>
                <a:schemeClr val="dk2"/>
              </a:solidFill>
              <a:latin typeface="Trebuchet MS"/>
              <a:ea typeface="Trebuchet MS"/>
              <a:cs typeface="Trebuchet MS"/>
              <a:sym typeface="Trebuchet MS"/>
            </a:endParaRPr>
          </a:p>
        </p:txBody>
      </p:sp>
      <p:pic>
        <p:nvPicPr>
          <p:cNvPr id="1591" name="Google Shape;1591;p65"/>
          <p:cNvPicPr preferRelativeResize="0"/>
          <p:nvPr/>
        </p:nvPicPr>
        <p:blipFill>
          <a:blip r:embed="rId3">
            <a:alphaModFix/>
          </a:blip>
          <a:stretch>
            <a:fillRect/>
          </a:stretch>
        </p:blipFill>
        <p:spPr>
          <a:xfrm>
            <a:off x="8187550" y="3696767"/>
            <a:ext cx="9910149" cy="59976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66"/>
          <p:cNvSpPr txBox="1">
            <a:spLocks noGrp="1"/>
          </p:cNvSpPr>
          <p:nvPr>
            <p:ph type="title"/>
          </p:nvPr>
        </p:nvSpPr>
        <p:spPr>
          <a:xfrm>
            <a:off x="830555" y="7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Integrated into Cloud ML Frameworks</a:t>
            </a:r>
            <a:endParaRPr/>
          </a:p>
        </p:txBody>
      </p:sp>
      <p:pic>
        <p:nvPicPr>
          <p:cNvPr id="1597" name="Google Shape;1597;p66" descr="A picture containing screenshot&#10;&#10;Description generated with very high confidence"/>
          <p:cNvPicPr preferRelativeResize="0"/>
          <p:nvPr/>
        </p:nvPicPr>
        <p:blipFill rotWithShape="1">
          <a:blip r:embed="rId3">
            <a:alphaModFix/>
          </a:blip>
          <a:srcRect t="15654" r="3558"/>
          <a:stretch/>
        </p:blipFill>
        <p:spPr>
          <a:xfrm>
            <a:off x="6630381" y="2886890"/>
            <a:ext cx="11500864" cy="5455616"/>
          </a:xfrm>
          <a:prstGeom prst="rect">
            <a:avLst/>
          </a:prstGeom>
          <a:noFill/>
          <a:ln>
            <a:noFill/>
          </a:ln>
        </p:spPr>
      </p:pic>
      <p:sp>
        <p:nvSpPr>
          <p:cNvPr id="1598" name="Google Shape;1598;p66"/>
          <p:cNvSpPr txBox="1"/>
          <p:nvPr/>
        </p:nvSpPr>
        <p:spPr>
          <a:xfrm>
            <a:off x="830580" y="2387056"/>
            <a:ext cx="5962200" cy="67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 </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With GPU acceleration, RAPIDS models can train 40x faster than CPU equivalents, enabling more experimentation in less time.</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156" name="Google Shape;156;p2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Bane of Productivity and Performance</a:t>
            </a:r>
            <a:endParaRPr/>
          </a:p>
        </p:txBody>
      </p:sp>
      <p:sp>
        <p:nvSpPr>
          <p:cNvPr id="157" name="Google Shape;157;p21"/>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58" name="Google Shape;158;p21"/>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9" name="Google Shape;159;p21"/>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60" name="Google Shape;160;p21"/>
          <p:cNvGrpSpPr/>
          <p:nvPr/>
        </p:nvGrpSpPr>
        <p:grpSpPr>
          <a:xfrm>
            <a:off x="4457564" y="4507686"/>
            <a:ext cx="3387118" cy="3385062"/>
            <a:chOff x="41147" y="4310438"/>
            <a:chExt cx="3387118" cy="3385062"/>
          </a:xfrm>
        </p:grpSpPr>
        <p:sp>
          <p:nvSpPr>
            <p:cNvPr id="161" name="Google Shape;161;p21"/>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2" name="Google Shape;162;p21"/>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3" name="Google Shape;163;p21"/>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4" name="Google Shape;164;p21"/>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5" name="Google Shape;165;p21"/>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6" name="Google Shape;166;p21"/>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7" name="Google Shape;167;p21"/>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8" name="Google Shape;168;p21"/>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9" name="Google Shape;169;p21"/>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170" name="Google Shape;170;p21"/>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1" name="Google Shape;171;p21"/>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2" name="Google Shape;172;p21"/>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173" name="Google Shape;173;p21"/>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74" name="Google Shape;174;p21"/>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175" name="Google Shape;175;p21"/>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176" name="Google Shape;176;p21"/>
          <p:cNvSpPr/>
          <p:nvPr/>
        </p:nvSpPr>
        <p:spPr>
          <a:xfrm>
            <a:off x="5108072" y="6107320"/>
            <a:ext cx="2216175" cy="20557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77" name="Google Shape;177;p21"/>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178" name="Google Shape;178;p21"/>
          <p:cNvCxnSpPr/>
          <p:nvPr/>
        </p:nvCxnSpPr>
        <p:spPr>
          <a:xfrm rot="10800000" flipH="1">
            <a:off x="7311077" y="8134482"/>
            <a:ext cx="5483400" cy="457200"/>
          </a:xfrm>
          <a:prstGeom prst="bentConnector3">
            <a:avLst>
              <a:gd name="adj1" fmla="val 99835"/>
            </a:avLst>
          </a:prstGeom>
          <a:noFill/>
          <a:ln w="38100" cap="flat" cmpd="sng">
            <a:solidFill>
              <a:schemeClr val="accent1"/>
            </a:solidFill>
            <a:prstDash val="solid"/>
            <a:round/>
            <a:headEnd type="none" w="sm" len="sm"/>
            <a:tailEnd type="triangle" w="lg" len="lg"/>
          </a:ln>
        </p:spPr>
      </p:cxnSp>
      <p:sp>
        <p:nvSpPr>
          <p:cNvPr id="179" name="Google Shape;179;p21"/>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180" name="Google Shape;180;p21"/>
          <p:cNvCxnSpPr/>
          <p:nvPr/>
        </p:nvCxnSpPr>
        <p:spPr>
          <a:xfrm>
            <a:off x="7311077" y="3830603"/>
            <a:ext cx="5486400" cy="365700"/>
          </a:xfrm>
          <a:prstGeom prst="bentConnector3">
            <a:avLst>
              <a:gd name="adj1" fmla="val 99783"/>
            </a:avLst>
          </a:prstGeom>
          <a:noFill/>
          <a:ln w="38100" cap="flat" cmpd="sng">
            <a:solidFill>
              <a:schemeClr val="accent1"/>
            </a:solidFill>
            <a:prstDash val="solid"/>
            <a:round/>
            <a:headEnd type="triangle" w="lg" len="lg"/>
            <a:tailEnd type="none" w="sm" len="sm"/>
          </a:ln>
        </p:spPr>
      </p:cxnSp>
      <p:sp>
        <p:nvSpPr>
          <p:cNvPr id="181" name="Google Shape;181;p21"/>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182" name="Google Shape;182;p21"/>
          <p:cNvSpPr/>
          <p:nvPr/>
        </p:nvSpPr>
        <p:spPr>
          <a:xfrm>
            <a:off x="9029729" y="8674063"/>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183" name="Google Shape;183;p21"/>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184" name="Google Shape;184;p21"/>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185" name="Google Shape;185;p21"/>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186" name="Google Shape;186;p21"/>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187" name="Google Shape;187;p21"/>
          <p:cNvGrpSpPr/>
          <p:nvPr/>
        </p:nvGrpSpPr>
        <p:grpSpPr>
          <a:xfrm>
            <a:off x="12278144" y="4781002"/>
            <a:ext cx="1102936" cy="1108006"/>
            <a:chOff x="15478450" y="3449957"/>
            <a:chExt cx="1657350" cy="1664968"/>
          </a:xfrm>
        </p:grpSpPr>
        <p:sp>
          <p:nvSpPr>
            <p:cNvPr id="188" name="Google Shape;188;p2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89" name="Google Shape;189;p2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0" name="Google Shape;190;p2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1" name="Google Shape;191;p2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2" name="Google Shape;192;p2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3" name="Google Shape;193;p2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4" name="Google Shape;194;p2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5" name="Google Shape;195;p2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6" name="Google Shape;196;p2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7" name="Google Shape;197;p2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8" name="Google Shape;198;p2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9" name="Google Shape;199;p2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0" name="Google Shape;200;p2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1" name="Google Shape;201;p2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2" name="Google Shape;202;p2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3" name="Google Shape;203;p2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4" name="Google Shape;204;p2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5" name="Google Shape;205;p2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6" name="Google Shape;206;p2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7" name="Google Shape;207;p2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8" name="Google Shape;208;p2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9" name="Google Shape;209;p2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0" name="Google Shape;210;p2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1" name="Google Shape;211;p2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2" name="Google Shape;212;p2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3" name="Google Shape;213;p2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4" name="Google Shape;214;p2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5" name="Google Shape;215;p2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6" name="Google Shape;216;p2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7" name="Google Shape;217;p2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8" name="Google Shape;218;p2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9" name="Google Shape;219;p2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0" name="Google Shape;220;p2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1" name="Google Shape;221;p2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2" name="Google Shape;222;p2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3" name="Google Shape;223;p2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4" name="Google Shape;224;p2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5" name="Google Shape;225;p2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6" name="Google Shape;226;p2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7" name="Google Shape;227;p2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8" name="Google Shape;228;p2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9" name="Google Shape;229;p2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0" name="Google Shape;230;p2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1" name="Google Shape;231;p2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2" name="Google Shape;232;p2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3" name="Google Shape;233;p2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4" name="Google Shape;234;p2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5" name="Google Shape;235;p2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6" name="Google Shape;236;p2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7" name="Google Shape;237;p2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8" name="Google Shape;238;p2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9" name="Google Shape;239;p2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0" name="Google Shape;240;p2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1" name="Google Shape;241;p2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2" name="Google Shape;242;p2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3" name="Google Shape;243;p2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4" name="Google Shape;244;p2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5" name="Google Shape;245;p2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6" name="Google Shape;246;p2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7" name="Google Shape;247;p2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8" name="Google Shape;248;p2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9" name="Google Shape;249;p2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0" name="Google Shape;250;p2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1" name="Google Shape;251;p2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2" name="Google Shape;252;p2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3" name="Google Shape;253;p2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4" name="Google Shape;254;p2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5" name="Google Shape;255;p2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6" name="Google Shape;256;p2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7" name="Google Shape;257;p2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8" name="Google Shape;258;p2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9" name="Google Shape;259;p2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0" name="Google Shape;260;p2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1" name="Google Shape;261;p2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2" name="Google Shape;262;p2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3" name="Google Shape;263;p2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4" name="Google Shape;264;p2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5" name="Google Shape;265;p2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6" name="Google Shape;266;p2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7" name="Google Shape;267;p2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8" name="Google Shape;268;p2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9" name="Google Shape;269;p2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0" name="Google Shape;270;p2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1" name="Google Shape;271;p2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2" name="Google Shape;272;p2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3" name="Google Shape;273;p2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274" name="Google Shape;274;p21"/>
          <p:cNvGrpSpPr/>
          <p:nvPr/>
        </p:nvGrpSpPr>
        <p:grpSpPr>
          <a:xfrm>
            <a:off x="12278144" y="6544715"/>
            <a:ext cx="1102936" cy="1108006"/>
            <a:chOff x="15478450" y="3449957"/>
            <a:chExt cx="1657350" cy="1664968"/>
          </a:xfrm>
        </p:grpSpPr>
        <p:sp>
          <p:nvSpPr>
            <p:cNvPr id="275" name="Google Shape;275;p2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6" name="Google Shape;276;p2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7" name="Google Shape;277;p2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8" name="Google Shape;278;p2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9" name="Google Shape;279;p2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0" name="Google Shape;280;p2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1" name="Google Shape;281;p2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2" name="Google Shape;282;p2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3" name="Google Shape;283;p2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4" name="Google Shape;284;p2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5" name="Google Shape;285;p2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6" name="Google Shape;286;p2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7" name="Google Shape;287;p2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8" name="Google Shape;288;p2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9" name="Google Shape;289;p2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0" name="Google Shape;290;p2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1" name="Google Shape;291;p2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2" name="Google Shape;292;p2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3" name="Google Shape;293;p2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4" name="Google Shape;294;p2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5" name="Google Shape;295;p2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6" name="Google Shape;296;p2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7" name="Google Shape;297;p2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8" name="Google Shape;298;p2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9" name="Google Shape;299;p2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0" name="Google Shape;300;p2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1" name="Google Shape;301;p2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2" name="Google Shape;302;p2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3" name="Google Shape;303;p2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4" name="Google Shape;304;p2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5" name="Google Shape;305;p2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6" name="Google Shape;306;p2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7" name="Google Shape;307;p2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8" name="Google Shape;308;p2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9" name="Google Shape;309;p2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0" name="Google Shape;310;p2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1" name="Google Shape;311;p2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2" name="Google Shape;312;p2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3" name="Google Shape;313;p2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4" name="Google Shape;314;p2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5" name="Google Shape;315;p2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6" name="Google Shape;316;p2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7" name="Google Shape;317;p2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8" name="Google Shape;318;p2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9" name="Google Shape;319;p2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0" name="Google Shape;320;p2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1" name="Google Shape;321;p2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2" name="Google Shape;322;p2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3" name="Google Shape;323;p2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4" name="Google Shape;324;p2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5" name="Google Shape;325;p2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6" name="Google Shape;326;p2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7" name="Google Shape;327;p2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8" name="Google Shape;328;p2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9" name="Google Shape;329;p2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0" name="Google Shape;330;p2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1" name="Google Shape;331;p2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2" name="Google Shape;332;p2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3" name="Google Shape;333;p2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4" name="Google Shape;334;p2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5" name="Google Shape;335;p2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6" name="Google Shape;336;p2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7" name="Google Shape;337;p2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8" name="Google Shape;338;p2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9" name="Google Shape;339;p2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0" name="Google Shape;340;p2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1" name="Google Shape;341;p2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2" name="Google Shape;342;p2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3" name="Google Shape;343;p2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4" name="Google Shape;344;p2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5" name="Google Shape;345;p2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6" name="Google Shape;346;p2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7" name="Google Shape;347;p2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8" name="Google Shape;348;p2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9" name="Google Shape;349;p2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0" name="Google Shape;350;p2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1" name="Google Shape;351;p2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2" name="Google Shape;352;p2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3" name="Google Shape;353;p2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4" name="Google Shape;354;p2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5" name="Google Shape;355;p2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6" name="Google Shape;356;p2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7" name="Google Shape;357;p2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8" name="Google Shape;358;p2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9" name="Google Shape;359;p2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0" name="Google Shape;360;p2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61" name="Google Shape;361;p21"/>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362" name="Google Shape;362;p21"/>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363" name="Google Shape;363;p21"/>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364" name="Google Shape;364;p21"/>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365" name="Google Shape;365;p21"/>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6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HPO Use Case: 100-Job Random Forest Airline Model</a:t>
            </a:r>
            <a:endParaRPr/>
          </a:p>
        </p:txBody>
      </p:sp>
      <p:sp>
        <p:nvSpPr>
          <p:cNvPr id="1604" name="Google Shape;1604;p6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605" name="Google Shape;1605;p67"/>
          <p:cNvPicPr preferRelativeResize="0"/>
          <p:nvPr/>
        </p:nvPicPr>
        <p:blipFill rotWithShape="1">
          <a:blip r:embed="rId3">
            <a:alphaModFix/>
          </a:blip>
          <a:srcRect t="14007" b="27799"/>
          <a:stretch/>
        </p:blipFill>
        <p:spPr>
          <a:xfrm>
            <a:off x="891542" y="3634213"/>
            <a:ext cx="16504914" cy="4402183"/>
          </a:xfrm>
          <a:prstGeom prst="rect">
            <a:avLst/>
          </a:prstGeom>
          <a:noFill/>
          <a:ln>
            <a:noFill/>
          </a:ln>
        </p:spPr>
      </p:pic>
      <p:sp>
        <p:nvSpPr>
          <p:cNvPr id="1606" name="Google Shape;1606;p67"/>
          <p:cNvSpPr/>
          <p:nvPr/>
        </p:nvSpPr>
        <p:spPr>
          <a:xfrm>
            <a:off x="830580" y="8710433"/>
            <a:ext cx="165048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graphicFrame>
        <p:nvGraphicFramePr>
          <p:cNvPr id="1611" name="Google Shape;1611;p68"/>
          <p:cNvGraphicFramePr/>
          <p:nvPr/>
        </p:nvGraphicFramePr>
        <p:xfrm>
          <a:off x="2617968" y="3105438"/>
          <a:ext cx="3000000" cy="3000000"/>
        </p:xfrm>
        <a:graphic>
          <a:graphicData uri="http://schemas.openxmlformats.org/drawingml/2006/table">
            <a:tbl>
              <a:tblPr firstRow="1" bandRow="1">
                <a:noFill/>
                <a:tableStyleId>{DCA39D5F-E122-4496-8F12-8F3B1BBE0A3A}</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1612" name="Google Shape;1612;p6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 </a:t>
            </a:r>
            <a:endParaRPr/>
          </a:p>
        </p:txBody>
      </p:sp>
      <p:sp>
        <p:nvSpPr>
          <p:cNvPr id="1613" name="Google Shape;1613;p6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June 2020 - RAPIDS 0.14</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6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a:t>
            </a:r>
            <a:endParaRPr/>
          </a:p>
        </p:txBody>
      </p:sp>
      <p:sp>
        <p:nvSpPr>
          <p:cNvPr id="1619" name="Google Shape;1619;p6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Later in 2020 - RAPIDS 1.0</a:t>
            </a:r>
            <a:endParaRPr/>
          </a:p>
        </p:txBody>
      </p:sp>
      <p:graphicFrame>
        <p:nvGraphicFramePr>
          <p:cNvPr id="1620" name="Google Shape;1620;p69"/>
          <p:cNvGraphicFramePr/>
          <p:nvPr/>
        </p:nvGraphicFramePr>
        <p:xfrm>
          <a:off x="2617968" y="3105438"/>
          <a:ext cx="3000000" cy="3000000"/>
        </p:xfrm>
        <a:graphic>
          <a:graphicData uri="http://schemas.openxmlformats.org/drawingml/2006/table">
            <a:tbl>
              <a:tblPr firstRow="1" bandRow="1">
                <a:noFill/>
                <a:tableStyleId>{DCA39D5F-E122-4496-8F12-8F3B1BBE0A3A}</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cuGraph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cxnSp>
        <p:nvCxnSpPr>
          <p:cNvPr id="1631" name="Google Shape;1631;p7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632" name="Google Shape;1632;p7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633" name="Google Shape;1633;p7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634" name="Google Shape;1634;p7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635" name="Google Shape;1635;p7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636" name="Google Shape;1636;p7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637" name="Google Shape;1637;p7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638" name="Google Shape;1638;p7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639" name="Google Shape;1639;p7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640" name="Google Shape;1640;p7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641" name="Google Shape;1641;p7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642" name="Google Shape;1642;p7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643" name="Google Shape;1643;p7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44" name="Google Shape;1644;p7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45" name="Google Shape;1645;p7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46" name="Google Shape;1646;p7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647" name="Google Shape;1647;p71"/>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648" name="Google Shape;1648;p7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649" name="Google Shape;1649;p7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Analytics</a:t>
            </a:r>
            <a:endParaRPr/>
          </a:p>
        </p:txBody>
      </p:sp>
      <p:sp>
        <p:nvSpPr>
          <p:cNvPr id="1650" name="Google Shape;1650;p7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Connections, More Insights</a:t>
            </a:r>
            <a:endParaRPr/>
          </a:p>
        </p:txBody>
      </p:sp>
      <p:sp>
        <p:nvSpPr>
          <p:cNvPr id="1651" name="Google Shape;1651;p71"/>
          <p:cNvSpPr/>
          <p:nvPr/>
        </p:nvSpPr>
        <p:spPr>
          <a:xfrm>
            <a:off x="1611755" y="2771728"/>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652" name="Google Shape;1652;p7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p7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Goals and Benefits of cuGraph</a:t>
            </a:r>
            <a:endParaRPr/>
          </a:p>
        </p:txBody>
      </p:sp>
      <p:sp>
        <p:nvSpPr>
          <p:cNvPr id="1659" name="Google Shape;1659;p72"/>
          <p:cNvSpPr txBox="1">
            <a:spLocks noGrp="1"/>
          </p:cNvSpPr>
          <p:nvPr>
            <p:ph type="body" idx="1"/>
          </p:nvPr>
        </p:nvSpPr>
        <p:spPr>
          <a:xfrm>
            <a:off x="1595025" y="3392175"/>
            <a:ext cx="6519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BREAKTHROUGH PERFORMANCE</a:t>
            </a:r>
            <a:endParaRPr/>
          </a:p>
          <a:p>
            <a:pPr marL="283111" lvl="0" indent="-283111" algn="l" rtl="0">
              <a:lnSpc>
                <a:spcPct val="90000"/>
              </a:lnSpc>
              <a:spcBef>
                <a:spcPts val="1000"/>
              </a:spcBef>
              <a:spcAft>
                <a:spcPts val="0"/>
              </a:spcAft>
              <a:buSzPts val="1920"/>
              <a:buChar char="🞂"/>
            </a:pPr>
            <a:r>
              <a:rPr lang="en-US"/>
              <a:t>Up to 500 million edges on a single 32GB GPU</a:t>
            </a:r>
            <a:endParaRPr/>
          </a:p>
          <a:p>
            <a:pPr marL="283110" lvl="0" indent="-283110" algn="l" rtl="0">
              <a:lnSpc>
                <a:spcPct val="90000"/>
              </a:lnSpc>
              <a:spcBef>
                <a:spcPts val="1000"/>
              </a:spcBef>
              <a:spcAft>
                <a:spcPts val="0"/>
              </a:spcAft>
              <a:buSzPts val="1920"/>
              <a:buChar char="🞂"/>
            </a:pPr>
            <a:r>
              <a:rPr lang="en-US"/>
              <a:t>Multi-GPU support for scaling into the billions of edges</a:t>
            </a:r>
            <a:endParaRPr/>
          </a:p>
          <a:p>
            <a:pPr marL="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marL="283110" lvl="0" indent="-283110" algn="l" rtl="0">
              <a:lnSpc>
                <a:spcPct val="90000"/>
              </a:lnSpc>
              <a:spcBef>
                <a:spcPts val="1000"/>
              </a:spcBef>
              <a:spcAft>
                <a:spcPts val="0"/>
              </a:spcAft>
              <a:buClr>
                <a:srgbClr val="7400FF"/>
              </a:buClr>
              <a:buSzPts val="1920"/>
              <a:buChar char="🞂"/>
            </a:pPr>
            <a:r>
              <a:rPr lang="en-US"/>
              <a:t>Property Graph support via DataFrames</a:t>
            </a:r>
            <a:endParaRPr/>
          </a:p>
        </p:txBody>
      </p:sp>
      <p:sp>
        <p:nvSpPr>
          <p:cNvPr id="1660" name="Google Shape;1660;p7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 on Features and User Experience</a:t>
            </a:r>
            <a:endParaRPr/>
          </a:p>
        </p:txBody>
      </p:sp>
      <p:sp>
        <p:nvSpPr>
          <p:cNvPr id="1661" name="Google Shape;1661;p72"/>
          <p:cNvSpPr txBox="1">
            <a:spLocks noGrp="1"/>
          </p:cNvSpPr>
          <p:nvPr>
            <p:ph type="body" idx="1"/>
          </p:nvPr>
        </p:nvSpPr>
        <p:spPr>
          <a:xfrm>
            <a:off x="10524550" y="3166350"/>
            <a:ext cx="5931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000"/>
              </a:spcBef>
              <a:spcAft>
                <a:spcPts val="0"/>
              </a:spcAft>
              <a:buSzPts val="2240"/>
              <a:buNone/>
            </a:pPr>
            <a:r>
              <a:rPr lang="en-US" sz="2800">
                <a:solidFill>
                  <a:srgbClr val="7400FF"/>
                </a:solidFill>
              </a:rPr>
              <a:t>MULTIPLE APIs</a:t>
            </a:r>
            <a:endParaRPr/>
          </a:p>
          <a:p>
            <a:pPr marL="283110" lvl="0" indent="-283110" algn="l" rtl="0">
              <a:lnSpc>
                <a:spcPct val="90000"/>
              </a:lnSpc>
              <a:spcBef>
                <a:spcPts val="1000"/>
              </a:spcBef>
              <a:spcAft>
                <a:spcPts val="0"/>
              </a:spcAft>
              <a:buSzPts val="1920"/>
              <a:buChar char="🞂"/>
            </a:pPr>
            <a:r>
              <a:rPr lang="en-US" b="1"/>
              <a:t>Python: </a:t>
            </a:r>
            <a:r>
              <a:rPr lang="en-US"/>
              <a:t>Familiar NetworkX-like API</a:t>
            </a:r>
            <a:endParaRPr/>
          </a:p>
          <a:p>
            <a:pPr marL="283110" lvl="0" indent="-283110" algn="l" rtl="0">
              <a:lnSpc>
                <a:spcPct val="90000"/>
              </a:lnSpc>
              <a:spcBef>
                <a:spcPts val="1000"/>
              </a:spcBef>
              <a:spcAft>
                <a:spcPts val="0"/>
              </a:spcAft>
              <a:buSzPts val="1920"/>
              <a:buChar char="🞂"/>
            </a:pPr>
            <a:r>
              <a:rPr lang="en-US" b="1"/>
              <a:t>C/C++: </a:t>
            </a:r>
            <a:r>
              <a:rPr lang="en-US"/>
              <a:t>lower-level granular control for application developers</a:t>
            </a:r>
            <a:endParaRPr/>
          </a:p>
          <a:p>
            <a:pPr marL="28311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GROWING FUNCTIONALITY</a:t>
            </a:r>
            <a:endParaRPr/>
          </a:p>
          <a:p>
            <a:pPr marL="283110" lvl="0" indent="-283110" algn="l" rtl="0">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73"/>
          <p:cNvSpPr txBox="1"/>
          <p:nvPr/>
        </p:nvSpPr>
        <p:spPr>
          <a:xfrm>
            <a:off x="12881306" y="277142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667" name="Google Shape;1667;p73"/>
          <p:cNvSpPr/>
          <p:nvPr/>
        </p:nvSpPr>
        <p:spPr>
          <a:xfrm>
            <a:off x="3257550" y="277996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668" name="Google Shape;1668;p73"/>
          <p:cNvCxnSpPr/>
          <p:nvPr/>
        </p:nvCxnSpPr>
        <p:spPr>
          <a:xfrm>
            <a:off x="10364561" y="32034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669" name="Google Shape;1669;p73"/>
          <p:cNvSpPr txBox="1"/>
          <p:nvPr/>
        </p:nvSpPr>
        <p:spPr>
          <a:xfrm>
            <a:off x="12881319" y="6233880"/>
            <a:ext cx="2691000" cy="231750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Gunrock*</a:t>
            </a:r>
            <a:endParaRPr sz="2400" b="0" i="0" u="none" strike="noStrike" cap="none">
              <a:solidFill>
                <a:srgbClr val="4D4D4D"/>
              </a:solidFill>
              <a:latin typeface="Trebuchet MS"/>
              <a:ea typeface="Trebuchet MS"/>
              <a:cs typeface="Trebuchet MS"/>
              <a:sym typeface="Trebuchet MS"/>
            </a:endParaRPr>
          </a:p>
        </p:txBody>
      </p:sp>
      <p:cxnSp>
        <p:nvCxnSpPr>
          <p:cNvPr id="1670" name="Google Shape;1670;p73"/>
          <p:cNvCxnSpPr/>
          <p:nvPr/>
        </p:nvCxnSpPr>
        <p:spPr>
          <a:xfrm>
            <a:off x="10364561" y="7392578"/>
            <a:ext cx="2152650" cy="0"/>
          </a:xfrm>
          <a:prstGeom prst="straightConnector1">
            <a:avLst/>
          </a:prstGeom>
          <a:noFill/>
          <a:ln w="31750" cap="flat" cmpd="sng">
            <a:solidFill>
              <a:srgbClr val="868686"/>
            </a:solidFill>
            <a:prstDash val="solid"/>
            <a:round/>
            <a:headEnd type="none" w="sm" len="sm"/>
            <a:tailEnd type="triangle" w="med" len="med"/>
          </a:ln>
        </p:spPr>
      </p:cxnSp>
      <p:sp>
        <p:nvSpPr>
          <p:cNvPr id="1671" name="Google Shape;1671;p73"/>
          <p:cNvSpPr/>
          <p:nvPr/>
        </p:nvSpPr>
        <p:spPr>
          <a:xfrm>
            <a:off x="3257550" y="378371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672" name="Google Shape;1672;p73"/>
          <p:cNvSpPr/>
          <p:nvPr/>
        </p:nvSpPr>
        <p:spPr>
          <a:xfrm>
            <a:off x="3257550" y="482874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cuGraph Algorithms</a:t>
            </a:r>
            <a:endParaRPr sz="2400" b="0" i="0" u="none" strike="noStrike" cap="none">
              <a:solidFill>
                <a:srgbClr val="FFFFFF"/>
              </a:solidFill>
              <a:latin typeface="Trebuchet MS"/>
              <a:ea typeface="Trebuchet MS"/>
              <a:cs typeface="Trebuchet MS"/>
              <a:sym typeface="Trebuchet MS"/>
            </a:endParaRPr>
          </a:p>
        </p:txBody>
      </p:sp>
      <p:sp>
        <p:nvSpPr>
          <p:cNvPr id="1673" name="Google Shape;1673;p73"/>
          <p:cNvSpPr/>
          <p:nvPr/>
        </p:nvSpPr>
        <p:spPr>
          <a:xfrm>
            <a:off x="3257550" y="7967406"/>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674" name="Google Shape;1674;p73"/>
          <p:cNvSpPr/>
          <p:nvPr/>
        </p:nvSpPr>
        <p:spPr>
          <a:xfrm>
            <a:off x="3257550" y="5874964"/>
            <a:ext cx="2167976" cy="8605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Prims</a:t>
            </a:r>
            <a:endParaRPr sz="2400" b="0" i="0" u="none" strike="noStrike" cap="none">
              <a:solidFill>
                <a:srgbClr val="FFFFFF"/>
              </a:solidFill>
              <a:latin typeface="Trebuchet MS"/>
              <a:ea typeface="Trebuchet MS"/>
              <a:cs typeface="Trebuchet MS"/>
              <a:sym typeface="Trebuchet MS"/>
            </a:endParaRPr>
          </a:p>
        </p:txBody>
      </p:sp>
      <p:sp>
        <p:nvSpPr>
          <p:cNvPr id="1675" name="Google Shape;1675;p73"/>
          <p:cNvSpPr/>
          <p:nvPr/>
        </p:nvSpPr>
        <p:spPr>
          <a:xfrm>
            <a:off x="5468825" y="5874975"/>
            <a:ext cx="22875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1" u="none" strike="noStrike" cap="none">
                <a:solidFill>
                  <a:srgbClr val="FFFFFF"/>
                </a:solidFill>
                <a:latin typeface="Trebuchet MS"/>
                <a:ea typeface="Trebuchet MS"/>
                <a:cs typeface="Trebuchet MS"/>
                <a:sym typeface="Trebuchet MS"/>
              </a:rPr>
              <a:t>cuGraphBLAS</a:t>
            </a:r>
            <a:r>
              <a:rPr lang="en-US" sz="2400" b="0" i="1" u="none" strike="noStrike" cap="none" baseline="30000">
                <a:solidFill>
                  <a:srgbClr val="FFFFFF"/>
                </a:solidFill>
                <a:latin typeface="Trebuchet MS"/>
                <a:ea typeface="Trebuchet MS"/>
                <a:cs typeface="Trebuchet MS"/>
                <a:sym typeface="Trebuchet MS"/>
              </a:rPr>
              <a:t>+</a:t>
            </a:r>
            <a:endParaRPr sz="2400" b="0" i="1" u="none" strike="noStrike" cap="none" baseline="30000">
              <a:solidFill>
                <a:srgbClr val="FFFFFF"/>
              </a:solidFill>
              <a:latin typeface="Trebuchet MS"/>
              <a:ea typeface="Trebuchet MS"/>
              <a:cs typeface="Trebuchet MS"/>
              <a:sym typeface="Trebuchet MS"/>
            </a:endParaRPr>
          </a:p>
        </p:txBody>
      </p:sp>
      <p:sp>
        <p:nvSpPr>
          <p:cNvPr id="1676" name="Google Shape;1676;p73"/>
          <p:cNvSpPr/>
          <p:nvPr/>
        </p:nvSpPr>
        <p:spPr>
          <a:xfrm>
            <a:off x="7832490" y="5874964"/>
            <a:ext cx="2167976" cy="8605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cuHornet</a:t>
            </a:r>
            <a:endParaRPr sz="2400" b="0" i="0" u="none" strike="noStrike" cap="none">
              <a:solidFill>
                <a:srgbClr val="FFFFFF"/>
              </a:solidFill>
              <a:latin typeface="Trebuchet MS"/>
              <a:ea typeface="Trebuchet MS"/>
              <a:cs typeface="Trebuchet MS"/>
              <a:sym typeface="Trebuchet MS"/>
            </a:endParaRPr>
          </a:p>
        </p:txBody>
      </p:sp>
      <p:sp>
        <p:nvSpPr>
          <p:cNvPr id="1677" name="Google Shape;1677;p73"/>
          <p:cNvSpPr/>
          <p:nvPr/>
        </p:nvSpPr>
        <p:spPr>
          <a:xfrm>
            <a:off x="3257550" y="6921185"/>
            <a:ext cx="6742916" cy="8605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678" name="Google Shape;1678;p73"/>
          <p:cNvSpPr txBox="1"/>
          <p:nvPr/>
        </p:nvSpPr>
        <p:spPr>
          <a:xfrm>
            <a:off x="12572992" y="9471206"/>
            <a:ext cx="5715000" cy="529500"/>
          </a:xfrm>
          <a:prstGeom prst="rect">
            <a:avLst/>
          </a:prstGeom>
          <a:noFill/>
          <a:ln>
            <a:noFill/>
          </a:ln>
        </p:spPr>
        <p:txBody>
          <a:bodyPr spcFirstLastPara="1" wrap="square" lIns="152375" tIns="152375" rIns="152375" bIns="152375" anchor="ctr" anchorCtr="0">
            <a:noAutofit/>
          </a:bodyPr>
          <a:lstStyle/>
          <a:p>
            <a:pPr marL="0" marR="0" lvl="0" indent="0" algn="r" rtl="0">
              <a:lnSpc>
                <a:spcPct val="10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 Gunrock is from UC Davis</a:t>
            </a:r>
            <a:endParaRPr sz="1400" b="0" i="1" u="none" strike="noStrike" cap="none">
              <a:solidFill>
                <a:schemeClr val="accent4"/>
              </a:solidFill>
              <a:latin typeface="Trebuchet MS"/>
              <a:ea typeface="Trebuchet MS"/>
              <a:cs typeface="Trebuchet MS"/>
              <a:sym typeface="Trebuchet MS"/>
            </a:endParaRPr>
          </a:p>
        </p:txBody>
      </p:sp>
      <p:sp>
        <p:nvSpPr>
          <p:cNvPr id="1679" name="Google Shape;1679;p7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Technology Stack</a:t>
            </a:r>
            <a:endParaRPr/>
          </a:p>
        </p:txBody>
      </p:sp>
      <p:sp>
        <p:nvSpPr>
          <p:cNvPr id="1680" name="Google Shape;1680;p73"/>
          <p:cNvSpPr txBox="1"/>
          <p:nvPr/>
        </p:nvSpPr>
        <p:spPr>
          <a:xfrm>
            <a:off x="0" y="9452700"/>
            <a:ext cx="5939700" cy="5295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i="1">
                <a:solidFill>
                  <a:schemeClr val="accent4"/>
                </a:solidFill>
                <a:latin typeface="Trebuchet MS"/>
                <a:ea typeface="Trebuchet MS"/>
                <a:cs typeface="Trebuchet MS"/>
                <a:sym typeface="Trebuchet MS"/>
              </a:rPr>
              <a:t>+cuGraphBLAS is still in development and will be ready late 2020</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74"/>
          <p:cNvSpPr txBox="1"/>
          <p:nvPr/>
        </p:nvSpPr>
        <p:spPr>
          <a:xfrm>
            <a:off x="11395775" y="2842075"/>
            <a:ext cx="6298200" cy="17733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 - Balanced Cu and Modularity Maxim</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b="1">
                <a:solidFill>
                  <a:schemeClr val="accent4"/>
                </a:solidFill>
                <a:latin typeface="Trebuchet MS"/>
                <a:ea typeface="Trebuchet MS"/>
                <a:cs typeface="Trebuchet MS"/>
                <a:sym typeface="Trebuchet MS"/>
              </a:rPr>
              <a:t>Louvain (redone for 0.14)</a:t>
            </a:r>
            <a:endParaRPr sz="1800" b="1">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687" name="Google Shape;1687;p74"/>
          <p:cNvSpPr txBox="1"/>
          <p:nvPr/>
        </p:nvSpPr>
        <p:spPr>
          <a:xfrm>
            <a:off x="11395775" y="6328105"/>
            <a:ext cx="42726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Weighted 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Overlap Coefficient</a:t>
            </a:r>
            <a:endParaRPr sz="1800" b="0" i="0" u="none" strike="noStrike" cap="none">
              <a:solidFill>
                <a:schemeClr val="accent4"/>
              </a:solidFill>
              <a:latin typeface="Trebuchet MS"/>
              <a:ea typeface="Trebuchet MS"/>
              <a:cs typeface="Trebuchet MS"/>
              <a:sym typeface="Trebuchet MS"/>
            </a:endParaRPr>
          </a:p>
        </p:txBody>
      </p:sp>
      <p:sp>
        <p:nvSpPr>
          <p:cNvPr id="1688" name="Google Shape;1688;p74"/>
          <p:cNvSpPr txBox="1"/>
          <p:nvPr/>
        </p:nvSpPr>
        <p:spPr>
          <a:xfrm>
            <a:off x="11395775" y="7353032"/>
            <a:ext cx="46866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Single Source Shortest Path (SSSP)</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Breadth First Search (BFS)</a:t>
            </a:r>
            <a:endParaRPr sz="1800" b="0" i="0" u="none" strike="noStrike" cap="none">
              <a:solidFill>
                <a:schemeClr val="accent4"/>
              </a:solidFill>
              <a:latin typeface="Trebuchet MS"/>
              <a:ea typeface="Trebuchet MS"/>
              <a:cs typeface="Trebuchet MS"/>
              <a:sym typeface="Trebuchet MS"/>
            </a:endParaRPr>
          </a:p>
        </p:txBody>
      </p:sp>
      <p:sp>
        <p:nvSpPr>
          <p:cNvPr id="1689" name="Google Shape;1689;p74"/>
          <p:cNvSpPr txBox="1"/>
          <p:nvPr/>
        </p:nvSpPr>
        <p:spPr>
          <a:xfrm>
            <a:off x="11395775" y="8218050"/>
            <a:ext cx="50265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Betweenness Centrality (redone in 0.14)</a:t>
            </a:r>
            <a:endParaRPr sz="1800" b="1">
              <a:solidFill>
                <a:schemeClr val="accent4"/>
              </a:solidFill>
              <a:latin typeface="Trebuchet MS"/>
              <a:ea typeface="Trebuchet MS"/>
              <a:cs typeface="Trebuchet MS"/>
              <a:sym typeface="Trebuchet MS"/>
            </a:endParaRPr>
          </a:p>
        </p:txBody>
      </p:sp>
      <p:sp>
        <p:nvSpPr>
          <p:cNvPr id="1690" name="Google Shape;1690;p74"/>
          <p:cNvSpPr txBox="1"/>
          <p:nvPr/>
        </p:nvSpPr>
        <p:spPr>
          <a:xfrm>
            <a:off x="11395775" y="4676136"/>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Weakly Connected Components</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Strongly Connected Components</a:t>
            </a:r>
            <a:endParaRPr sz="1800" b="0" i="0" u="none" strike="noStrike" cap="none">
              <a:solidFill>
                <a:schemeClr val="accent4"/>
              </a:solidFill>
              <a:latin typeface="Trebuchet MS"/>
              <a:ea typeface="Trebuchet MS"/>
              <a:cs typeface="Trebuchet MS"/>
              <a:sym typeface="Trebuchet MS"/>
            </a:endParaRPr>
          </a:p>
        </p:txBody>
      </p:sp>
      <p:sp>
        <p:nvSpPr>
          <p:cNvPr id="1691" name="Google Shape;1691;p74"/>
          <p:cNvSpPr txBox="1"/>
          <p:nvPr/>
        </p:nvSpPr>
        <p:spPr>
          <a:xfrm>
            <a:off x="11395775" y="5502111"/>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Page Rank (Multi-GPU)</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Personal Page Rank</a:t>
            </a:r>
            <a:endParaRPr sz="1800" b="0" i="0" u="none" strike="noStrike" cap="none">
              <a:solidFill>
                <a:schemeClr val="accent4"/>
              </a:solidFill>
              <a:latin typeface="Trebuchet MS"/>
              <a:ea typeface="Trebuchet MS"/>
              <a:cs typeface="Trebuchet MS"/>
              <a:sym typeface="Trebuchet MS"/>
            </a:endParaRPr>
          </a:p>
        </p:txBody>
      </p:sp>
      <p:pic>
        <p:nvPicPr>
          <p:cNvPr id="1692" name="Google Shape;1692;p74"/>
          <p:cNvPicPr preferRelativeResize="0"/>
          <p:nvPr/>
        </p:nvPicPr>
        <p:blipFill rotWithShape="1">
          <a:blip r:embed="rId3">
            <a:alphaModFix/>
          </a:blip>
          <a:srcRect/>
          <a:stretch/>
        </p:blipFill>
        <p:spPr>
          <a:xfrm>
            <a:off x="1846722" y="1573365"/>
            <a:ext cx="3711400" cy="3711437"/>
          </a:xfrm>
          <a:prstGeom prst="rect">
            <a:avLst/>
          </a:prstGeom>
          <a:noFill/>
          <a:ln>
            <a:noFill/>
          </a:ln>
        </p:spPr>
      </p:pic>
      <p:sp>
        <p:nvSpPr>
          <p:cNvPr id="1693" name="Google Shape;1693;p74"/>
          <p:cNvSpPr txBox="1"/>
          <p:nvPr/>
        </p:nvSpPr>
        <p:spPr>
          <a:xfrm>
            <a:off x="461903" y="7342275"/>
            <a:ext cx="2942100" cy="16488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Renumbering</a:t>
            </a:r>
            <a:endParaRPr sz="1800" b="0" i="0" u="none" strike="noStrike" cap="none">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Force Atlas 2</a:t>
            </a:r>
            <a:endParaRPr sz="1800" b="1">
              <a:solidFill>
                <a:schemeClr val="accent4"/>
              </a:solidFill>
              <a:latin typeface="Trebuchet MS"/>
              <a:ea typeface="Trebuchet MS"/>
              <a:cs typeface="Trebuchet MS"/>
              <a:sym typeface="Trebuchet MS"/>
            </a:endParaRPr>
          </a:p>
        </p:txBody>
      </p:sp>
      <p:sp>
        <p:nvSpPr>
          <p:cNvPr id="1694" name="Google Shape;1694;p74"/>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sz="2000" b="0" i="0" u="none" strike="noStrike" cap="none">
              <a:solidFill>
                <a:srgbClr val="FFFFFF"/>
              </a:solidFill>
              <a:latin typeface="Trebuchet MS"/>
              <a:ea typeface="Trebuchet MS"/>
              <a:cs typeface="Trebuchet MS"/>
              <a:sym typeface="Trebuchet MS"/>
            </a:endParaRPr>
          </a:p>
        </p:txBody>
      </p:sp>
      <p:sp>
        <p:nvSpPr>
          <p:cNvPr id="1695" name="Google Shape;1695;p74"/>
          <p:cNvSpPr/>
          <p:nvPr/>
        </p:nvSpPr>
        <p:spPr>
          <a:xfrm>
            <a:off x="7734222"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Traversal</a:t>
            </a:r>
            <a:endParaRPr sz="2000" b="0" i="0" u="none" strike="noStrike" cap="none">
              <a:solidFill>
                <a:srgbClr val="FFFFFF"/>
              </a:solidFill>
              <a:latin typeface="Trebuchet MS"/>
              <a:ea typeface="Trebuchet MS"/>
              <a:cs typeface="Trebuchet MS"/>
              <a:sym typeface="Trebuchet MS"/>
            </a:endParaRPr>
          </a:p>
        </p:txBody>
      </p:sp>
      <p:sp>
        <p:nvSpPr>
          <p:cNvPr id="1696" name="Google Shape;1696;p74"/>
          <p:cNvSpPr/>
          <p:nvPr/>
        </p:nvSpPr>
        <p:spPr>
          <a:xfrm>
            <a:off x="7734222" y="6404232"/>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Prediction</a:t>
            </a:r>
            <a:endParaRPr sz="2000" b="0" i="0" u="none" strike="noStrike" cap="none">
              <a:solidFill>
                <a:srgbClr val="FFFFFF"/>
              </a:solidFill>
              <a:latin typeface="Trebuchet MS"/>
              <a:ea typeface="Trebuchet MS"/>
              <a:cs typeface="Trebuchet MS"/>
              <a:sym typeface="Trebuchet MS"/>
            </a:endParaRPr>
          </a:p>
        </p:txBody>
      </p:sp>
      <p:sp>
        <p:nvSpPr>
          <p:cNvPr id="1697" name="Google Shape;1697;p74"/>
          <p:cNvSpPr/>
          <p:nvPr/>
        </p:nvSpPr>
        <p:spPr>
          <a:xfrm>
            <a:off x="7734222" y="5539505"/>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Analysis</a:t>
            </a:r>
            <a:endParaRPr sz="2000" b="0" i="0" u="none" strike="noStrike" cap="none">
              <a:solidFill>
                <a:srgbClr val="FFFFFF"/>
              </a:solidFill>
              <a:latin typeface="Trebuchet MS"/>
              <a:ea typeface="Trebuchet MS"/>
              <a:cs typeface="Trebuchet MS"/>
              <a:sym typeface="Trebuchet MS"/>
            </a:endParaRPr>
          </a:p>
        </p:txBody>
      </p:sp>
      <p:sp>
        <p:nvSpPr>
          <p:cNvPr id="1698" name="Google Shape;1698;p74"/>
          <p:cNvSpPr/>
          <p:nvPr/>
        </p:nvSpPr>
        <p:spPr>
          <a:xfrm>
            <a:off x="7734222" y="4674778"/>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Components</a:t>
            </a:r>
            <a:endParaRPr sz="2000" b="0" i="0" u="none" strike="noStrike" cap="none">
              <a:solidFill>
                <a:srgbClr val="FFFFFF"/>
              </a:solidFill>
              <a:latin typeface="Trebuchet MS"/>
              <a:ea typeface="Trebuchet MS"/>
              <a:cs typeface="Trebuchet MS"/>
              <a:sym typeface="Trebuchet MS"/>
            </a:endParaRPr>
          </a:p>
        </p:txBody>
      </p:sp>
      <p:sp>
        <p:nvSpPr>
          <p:cNvPr id="1699" name="Google Shape;1699;p74"/>
          <p:cNvSpPr/>
          <p:nvPr/>
        </p:nvSpPr>
        <p:spPr>
          <a:xfrm>
            <a:off x="7734225" y="2885575"/>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Community</a:t>
            </a:r>
            <a:endParaRPr sz="2000" b="0" i="0" u="none" strike="noStrike" cap="none">
              <a:solidFill>
                <a:srgbClr val="FFFFFF"/>
              </a:solidFill>
              <a:latin typeface="Trebuchet MS"/>
              <a:ea typeface="Trebuchet MS"/>
              <a:cs typeface="Trebuchet MS"/>
              <a:sym typeface="Trebuchet MS"/>
            </a:endParaRPr>
          </a:p>
        </p:txBody>
      </p:sp>
      <p:sp>
        <p:nvSpPr>
          <p:cNvPr id="1700" name="Google Shape;1700;p74"/>
          <p:cNvSpPr/>
          <p:nvPr/>
        </p:nvSpPr>
        <p:spPr>
          <a:xfrm>
            <a:off x="3524725" y="7323514"/>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Utilities</a:t>
            </a:r>
            <a:endParaRPr sz="2000" b="0" i="0" u="none" strike="noStrike" cap="none">
              <a:solidFill>
                <a:srgbClr val="FFFFFF"/>
              </a:solidFill>
              <a:latin typeface="Trebuchet MS"/>
              <a:ea typeface="Trebuchet MS"/>
              <a:cs typeface="Trebuchet MS"/>
              <a:sym typeface="Trebuchet MS"/>
            </a:endParaRPr>
          </a:p>
        </p:txBody>
      </p:sp>
      <p:sp>
        <p:nvSpPr>
          <p:cNvPr id="1701" name="Google Shape;1701;p74"/>
          <p:cNvSpPr/>
          <p:nvPr/>
        </p:nvSpPr>
        <p:spPr>
          <a:xfrm>
            <a:off x="3524725" y="640422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sz="2000" b="0" i="0" u="none" strike="noStrike" cap="none">
              <a:solidFill>
                <a:srgbClr val="FFFFFF"/>
              </a:solidFill>
              <a:latin typeface="Trebuchet MS"/>
              <a:ea typeface="Trebuchet MS"/>
              <a:cs typeface="Trebuchet MS"/>
              <a:sym typeface="Trebuchet MS"/>
            </a:endParaRPr>
          </a:p>
        </p:txBody>
      </p:sp>
      <p:sp>
        <p:nvSpPr>
          <p:cNvPr id="1702" name="Google Shape;1702;p74"/>
          <p:cNvSpPr txBox="1">
            <a:spLocks noGrp="1"/>
          </p:cNvSpPr>
          <p:nvPr>
            <p:ph type="body" idx="2"/>
          </p:nvPr>
        </p:nvSpPr>
        <p:spPr>
          <a:xfrm>
            <a:off x="830555" y="202317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0000"/>
              </a:buClr>
              <a:buSzPts val="3000"/>
              <a:buFont typeface="Trebuchet MS"/>
              <a:buNone/>
            </a:pPr>
            <a:r>
              <a:rPr lang="en-US"/>
              <a:t>GPU-accelerated NetworkX</a:t>
            </a:r>
            <a:endParaRPr/>
          </a:p>
        </p:txBody>
      </p:sp>
      <p:sp>
        <p:nvSpPr>
          <p:cNvPr id="1703" name="Google Shape;1703;p7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704" name="Google Shape;1704;p74"/>
          <p:cNvSpPr txBox="1"/>
          <p:nvPr/>
        </p:nvSpPr>
        <p:spPr>
          <a:xfrm>
            <a:off x="461903" y="6412100"/>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7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cuGraph vs NetworkX</a:t>
            </a:r>
            <a:endParaRPr/>
          </a:p>
        </p:txBody>
      </p:sp>
      <p:pic>
        <p:nvPicPr>
          <p:cNvPr id="1710" name="Google Shape;1710;p75" title="Chart"/>
          <p:cNvPicPr preferRelativeResize="0"/>
          <p:nvPr/>
        </p:nvPicPr>
        <p:blipFill>
          <a:blip r:embed="rId3">
            <a:alphaModFix/>
          </a:blip>
          <a:stretch>
            <a:fillRect/>
          </a:stretch>
        </p:blipFill>
        <p:spPr>
          <a:xfrm>
            <a:off x="152400" y="2366325"/>
            <a:ext cx="12425025" cy="7144926"/>
          </a:xfrm>
          <a:prstGeom prst="rect">
            <a:avLst/>
          </a:prstGeom>
          <a:noFill/>
          <a:ln>
            <a:noFill/>
          </a:ln>
        </p:spPr>
      </p:pic>
      <p:graphicFrame>
        <p:nvGraphicFramePr>
          <p:cNvPr id="1711" name="Google Shape;1711;p75"/>
          <p:cNvGraphicFramePr/>
          <p:nvPr/>
        </p:nvGraphicFramePr>
        <p:xfrm>
          <a:off x="12310870" y="2682496"/>
          <a:ext cx="3000000" cy="3000000"/>
        </p:xfrm>
        <a:graphic>
          <a:graphicData uri="http://schemas.openxmlformats.org/drawingml/2006/table">
            <a:tbl>
              <a:tblPr firstRow="1" bandRow="1">
                <a:noFill/>
                <a:tableStyleId>{DCA39D5F-E122-4496-8F12-8F3B1BBE0A3A}</a:tableStyleId>
              </a:tblPr>
              <a:tblGrid>
                <a:gridCol w="2852925">
                  <a:extLst>
                    <a:ext uri="{9D8B030D-6E8A-4147-A177-3AD203B41FA5}">
                      <a16:colId xmlns:a16="http://schemas.microsoft.com/office/drawing/2014/main" val="20000"/>
                    </a:ext>
                  </a:extLst>
                </a:gridCol>
                <a:gridCol w="1481325">
                  <a:extLst>
                    <a:ext uri="{9D8B030D-6E8A-4147-A177-3AD203B41FA5}">
                      <a16:colId xmlns:a16="http://schemas.microsoft.com/office/drawing/2014/main" val="20001"/>
                    </a:ext>
                  </a:extLst>
                </a:gridCol>
                <a:gridCol w="14813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Dataset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Nodes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preferentialAttachment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999,970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caidaRouterLevel</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192,244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1,218,132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coAuthorsDBLP</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299,067</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299,067</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Dblp-2010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326,186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1,615,400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citationCiteseer</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268,495</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2,313,294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29925">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coPapersDBLP</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540,486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20,491,458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coPapersCiteseer</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434,102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32,073,440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As-Skitter</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1,696,415</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22,190,596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76"/>
          <p:cNvSpPr/>
          <p:nvPr/>
        </p:nvSpPr>
        <p:spPr>
          <a:xfrm>
            <a:off x="864225" y="9057956"/>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400" b="0" i="1" u="none" strike="noStrike" cap="non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717" name="Google Shape;1717;p76"/>
          <p:cNvGraphicFramePr/>
          <p:nvPr/>
        </p:nvGraphicFramePr>
        <p:xfrm>
          <a:off x="1863937" y="3455893"/>
          <a:ext cx="3000000" cy="3000000"/>
        </p:xfrm>
        <a:graphic>
          <a:graphicData uri="http://schemas.openxmlformats.org/drawingml/2006/table">
            <a:tbl>
              <a:tblPr firstRow="1" bandRow="1">
                <a:noFill/>
                <a:tableStyleId>{DCA39D5F-E122-4496-8F12-8F3B1BBE0A3A}</a:tableStyleId>
              </a:tblPr>
              <a:tblGrid>
                <a:gridCol w="1976675">
                  <a:extLst>
                    <a:ext uri="{9D8B030D-6E8A-4147-A177-3AD203B41FA5}">
                      <a16:colId xmlns:a16="http://schemas.microsoft.com/office/drawing/2014/main" val="20000"/>
                    </a:ext>
                  </a:extLst>
                </a:gridCol>
                <a:gridCol w="2132025">
                  <a:extLst>
                    <a:ext uri="{9D8B030D-6E8A-4147-A177-3AD203B41FA5}">
                      <a16:colId xmlns:a16="http://schemas.microsoft.com/office/drawing/2014/main" val="20001"/>
                    </a:ext>
                  </a:extLst>
                </a:gridCol>
                <a:gridCol w="2544775">
                  <a:extLst>
                    <a:ext uri="{9D8B030D-6E8A-4147-A177-3AD203B41FA5}">
                      <a16:colId xmlns:a16="http://schemas.microsoft.com/office/drawing/2014/main" val="20002"/>
                    </a:ext>
                  </a:extLst>
                </a:gridCol>
                <a:gridCol w="1976675">
                  <a:extLst>
                    <a:ext uri="{9D8B030D-6E8A-4147-A177-3AD203B41FA5}">
                      <a16:colId xmlns:a16="http://schemas.microsoft.com/office/drawing/2014/main" val="20003"/>
                    </a:ext>
                  </a:extLst>
                </a:gridCol>
                <a:gridCol w="1976675">
                  <a:extLst>
                    <a:ext uri="{9D8B030D-6E8A-4147-A177-3AD203B41FA5}">
                      <a16:colId xmlns:a16="http://schemas.microsoft.com/office/drawing/2014/main" val="20004"/>
                    </a:ext>
                  </a:extLst>
                </a:gridCol>
                <a:gridCol w="1976675">
                  <a:extLst>
                    <a:ext uri="{9D8B030D-6E8A-4147-A177-3AD203B41FA5}">
                      <a16:colId xmlns:a16="http://schemas.microsoft.com/office/drawing/2014/main" val="20005"/>
                    </a:ext>
                  </a:extLst>
                </a:gridCol>
                <a:gridCol w="1976675">
                  <a:extLst>
                    <a:ext uri="{9D8B030D-6E8A-4147-A177-3AD203B41FA5}">
                      <a16:colId xmlns:a16="http://schemas.microsoft.com/office/drawing/2014/main" val="20006"/>
                    </a:ext>
                  </a:extLst>
                </a:gridCol>
              </a:tblGrid>
              <a:tr h="1023550">
                <a:tc>
                  <a:txBody>
                    <a:bodyPr/>
                    <a:lstStyle/>
                    <a:p>
                      <a:pPr marL="0" marR="0" lvl="0" indent="0" algn="l" rtl="0">
                        <a:spcBef>
                          <a:spcPts val="0"/>
                        </a:spcBef>
                        <a:spcAft>
                          <a:spcPts val="0"/>
                        </a:spcAft>
                        <a:buNone/>
                      </a:pPr>
                      <a:r>
                        <a:rPr lang="en-US" sz="2000" b="0">
                          <a:solidFill>
                            <a:schemeClr val="lt1"/>
                          </a:solidFill>
                        </a:rPr>
                        <a:t>HiBench Scale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Vertices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CSV File (GB)</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GPUs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CPU Threads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Pagerank for 3 Iterations (secs)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2000" b="1">
                          <a:solidFill>
                            <a:srgbClr val="868686"/>
                          </a:solidFill>
                        </a:rPr>
                        <a:t>Huge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2000" b="1">
                          <a:solidFill>
                            <a:srgbClr val="868686"/>
                          </a:solidFill>
                        </a:rPr>
                        <a:t>BigData</a:t>
                      </a:r>
                      <a:endParaRPr sz="20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69</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9.0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200,000,000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146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18.2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31.8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5760*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718" name="Google Shape;1718;p7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Multi-GPU PageRank Performance </a:t>
            </a:r>
            <a:endParaRPr/>
          </a:p>
        </p:txBody>
      </p:sp>
      <p:sp>
        <p:nvSpPr>
          <p:cNvPr id="1719" name="Google Shape;1719;p7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371" name="Google Shape;371;p2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What if We Could Keep Data on the GPU?</a:t>
            </a:r>
            <a:endParaRPr/>
          </a:p>
        </p:txBody>
      </p:sp>
      <p:sp>
        <p:nvSpPr>
          <p:cNvPr id="372" name="Google Shape;372;p22"/>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73" name="Google Shape;373;p22"/>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74" name="Google Shape;374;p22"/>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375" name="Google Shape;375;p22"/>
          <p:cNvGrpSpPr/>
          <p:nvPr/>
        </p:nvGrpSpPr>
        <p:grpSpPr>
          <a:xfrm>
            <a:off x="4457564" y="4507686"/>
            <a:ext cx="3387118" cy="3385062"/>
            <a:chOff x="41147" y="4310438"/>
            <a:chExt cx="3387118" cy="3385062"/>
          </a:xfrm>
        </p:grpSpPr>
        <p:sp>
          <p:nvSpPr>
            <p:cNvPr id="376" name="Google Shape;376;p22"/>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7" name="Google Shape;377;p22"/>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8" name="Google Shape;378;p22"/>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9" name="Google Shape;379;p22"/>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0" name="Google Shape;380;p22"/>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1" name="Google Shape;381;p22"/>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2" name="Google Shape;382;p22"/>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3" name="Google Shape;383;p22"/>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4" name="Google Shape;384;p22"/>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85" name="Google Shape;385;p22"/>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86" name="Google Shape;386;p22"/>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87" name="Google Shape;387;p22"/>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388" name="Google Shape;388;p22"/>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rebuchet MS"/>
                <a:ea typeface="Trebuchet MS"/>
                <a:cs typeface="Trebuchet MS"/>
                <a:sym typeface="Trebuchet MS"/>
              </a:rPr>
              <a:t>Copy </a:t>
            </a:r>
            <a:r>
              <a:rPr lang="en-US" sz="1600" b="0" i="0" u="none" strike="noStrike" cap="none">
                <a:solidFill>
                  <a:srgbClr val="000000"/>
                </a:solidFill>
                <a:latin typeface="Arial"/>
                <a:ea typeface="Arial"/>
                <a:cs typeface="Arial"/>
                <a:sym typeface="Arial"/>
              </a:rPr>
              <a:t>&amp;</a:t>
            </a:r>
            <a:r>
              <a:rPr lang="en-US" sz="1600" b="0" i="0" u="none" strike="noStrike" cap="none">
                <a:solidFill>
                  <a:srgbClr val="000000"/>
                </a:solidFill>
                <a:latin typeface="Trebuchet MS"/>
                <a:ea typeface="Trebuchet MS"/>
                <a:cs typeface="Trebuchet MS"/>
                <a:sym typeface="Trebuchet MS"/>
              </a:rPr>
              <a:t> Convert</a:t>
            </a:r>
            <a:endParaRPr sz="1600" b="0" i="0" u="none" strike="noStrike" cap="none">
              <a:solidFill>
                <a:srgbClr val="000000"/>
              </a:solidFill>
              <a:latin typeface="Arial"/>
              <a:ea typeface="Arial"/>
              <a:cs typeface="Arial"/>
              <a:sym typeface="Arial"/>
            </a:endParaRPr>
          </a:p>
        </p:txBody>
      </p:sp>
      <p:sp>
        <p:nvSpPr>
          <p:cNvPr id="389" name="Google Shape;389;p22"/>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390" name="Google Shape;390;p22"/>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391" name="Google Shape;391;p22"/>
          <p:cNvSpPr/>
          <p:nvPr/>
        </p:nvSpPr>
        <p:spPr>
          <a:xfrm>
            <a:off x="5108073" y="6107320"/>
            <a:ext cx="2100862" cy="171737"/>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Trebuchet MS"/>
                <a:ea typeface="Trebuchet MS"/>
                <a:cs typeface="Trebuchet MS"/>
                <a:sym typeface="Trebuchet MS"/>
              </a:rPr>
              <a:t>Copy </a:t>
            </a:r>
            <a:r>
              <a:rPr lang="en-US" sz="1600" b="0" i="0" u="none" strike="noStrike" cap="none">
                <a:solidFill>
                  <a:schemeClr val="dk2"/>
                </a:solidFill>
                <a:latin typeface="Arial"/>
                <a:ea typeface="Arial"/>
                <a:cs typeface="Arial"/>
                <a:sym typeface="Arial"/>
              </a:rPr>
              <a:t>&amp;</a:t>
            </a:r>
            <a:r>
              <a:rPr lang="en-US" sz="1600" b="0" i="0" u="none" strike="noStrike" cap="none">
                <a:solidFill>
                  <a:schemeClr val="dk2"/>
                </a:solidFill>
                <a:latin typeface="Trebuchet MS"/>
                <a:ea typeface="Trebuchet MS"/>
                <a:cs typeface="Trebuchet MS"/>
                <a:sym typeface="Trebuchet MS"/>
              </a:rPr>
              <a:t> Convert</a:t>
            </a:r>
            <a:endParaRPr sz="1600" b="0" i="0" u="none" strike="noStrike" cap="none">
              <a:solidFill>
                <a:schemeClr val="dk2"/>
              </a:solidFill>
              <a:latin typeface="Arial"/>
              <a:ea typeface="Arial"/>
              <a:cs typeface="Arial"/>
              <a:sym typeface="Arial"/>
            </a:endParaRPr>
          </a:p>
        </p:txBody>
      </p:sp>
      <p:sp>
        <p:nvSpPr>
          <p:cNvPr id="392" name="Google Shape;392;p22"/>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393" name="Google Shape;393;p22"/>
          <p:cNvCxnSpPr/>
          <p:nvPr/>
        </p:nvCxnSpPr>
        <p:spPr>
          <a:xfrm rot="10800000" flipH="1">
            <a:off x="7311077" y="8134482"/>
            <a:ext cx="5483400" cy="457200"/>
          </a:xfrm>
          <a:prstGeom prst="bentConnector3">
            <a:avLst>
              <a:gd name="adj1" fmla="val 99835"/>
            </a:avLst>
          </a:prstGeom>
          <a:noFill/>
          <a:ln w="38100" cap="flat" cmpd="sng">
            <a:solidFill>
              <a:schemeClr val="accent1"/>
            </a:solidFill>
            <a:prstDash val="solid"/>
            <a:round/>
            <a:headEnd type="none" w="sm" len="sm"/>
            <a:tailEnd type="triangle" w="lg" len="lg"/>
          </a:ln>
        </p:spPr>
      </p:cxnSp>
      <p:sp>
        <p:nvSpPr>
          <p:cNvPr id="394" name="Google Shape;394;p22"/>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395" name="Google Shape;395;p22"/>
          <p:cNvCxnSpPr/>
          <p:nvPr/>
        </p:nvCxnSpPr>
        <p:spPr>
          <a:xfrm>
            <a:off x="7311077" y="3830603"/>
            <a:ext cx="5486400" cy="365700"/>
          </a:xfrm>
          <a:prstGeom prst="bentConnector3">
            <a:avLst>
              <a:gd name="adj1" fmla="val 99783"/>
            </a:avLst>
          </a:prstGeom>
          <a:noFill/>
          <a:ln w="38100" cap="flat" cmpd="sng">
            <a:solidFill>
              <a:schemeClr val="accent1"/>
            </a:solidFill>
            <a:prstDash val="solid"/>
            <a:round/>
            <a:headEnd type="triangle" w="lg" len="lg"/>
            <a:tailEnd type="none" w="sm" len="sm"/>
          </a:ln>
        </p:spPr>
      </p:cxnSp>
      <p:sp>
        <p:nvSpPr>
          <p:cNvPr id="396" name="Google Shape;396;p22"/>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397" name="Google Shape;397;p22"/>
          <p:cNvSpPr/>
          <p:nvPr/>
        </p:nvSpPr>
        <p:spPr>
          <a:xfrm>
            <a:off x="9029729" y="8674063"/>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398" name="Google Shape;398;p22"/>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399" name="Google Shape;399;p22"/>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400" name="Google Shape;400;p22"/>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401" name="Google Shape;401;p22"/>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402" name="Google Shape;402;p22"/>
          <p:cNvGrpSpPr/>
          <p:nvPr/>
        </p:nvGrpSpPr>
        <p:grpSpPr>
          <a:xfrm>
            <a:off x="12278144" y="4781002"/>
            <a:ext cx="1102936" cy="1108006"/>
            <a:chOff x="15478450" y="3449957"/>
            <a:chExt cx="1657350" cy="1664968"/>
          </a:xfrm>
        </p:grpSpPr>
        <p:sp>
          <p:nvSpPr>
            <p:cNvPr id="403" name="Google Shape;403;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4" name="Google Shape;404;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5" name="Google Shape;405;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6" name="Google Shape;406;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7" name="Google Shape;407;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8" name="Google Shape;408;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9" name="Google Shape;409;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0" name="Google Shape;410;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1" name="Google Shape;411;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2" name="Google Shape;412;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3" name="Google Shape;413;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4" name="Google Shape;414;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5" name="Google Shape;415;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6" name="Google Shape;416;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7" name="Google Shape;417;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8" name="Google Shape;418;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9" name="Google Shape;419;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0" name="Google Shape;420;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1" name="Google Shape;421;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2" name="Google Shape;422;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3" name="Google Shape;423;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4" name="Google Shape;424;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5" name="Google Shape;425;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6" name="Google Shape;426;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7" name="Google Shape;427;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8" name="Google Shape;428;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9" name="Google Shape;429;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0" name="Google Shape;430;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1" name="Google Shape;431;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2" name="Google Shape;432;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3" name="Google Shape;433;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4" name="Google Shape;434;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5" name="Google Shape;435;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6" name="Google Shape;436;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7" name="Google Shape;437;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8" name="Google Shape;438;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9" name="Google Shape;439;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0" name="Google Shape;440;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1" name="Google Shape;441;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2" name="Google Shape;442;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3" name="Google Shape;443;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4" name="Google Shape;444;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5" name="Google Shape;445;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6" name="Google Shape;446;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7" name="Google Shape;447;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8" name="Google Shape;448;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9" name="Google Shape;449;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0" name="Google Shape;450;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1" name="Google Shape;451;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2" name="Google Shape;452;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3" name="Google Shape;453;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4" name="Google Shape;454;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5" name="Google Shape;455;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6" name="Google Shape;456;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7" name="Google Shape;457;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8" name="Google Shape;458;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9" name="Google Shape;459;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0" name="Google Shape;460;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1" name="Google Shape;461;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2" name="Google Shape;462;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3" name="Google Shape;463;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4" name="Google Shape;464;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5" name="Google Shape;465;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6" name="Google Shape;466;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7" name="Google Shape;467;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8" name="Google Shape;468;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9" name="Google Shape;469;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0" name="Google Shape;470;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1" name="Google Shape;471;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2" name="Google Shape;472;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3" name="Google Shape;473;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4" name="Google Shape;474;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5" name="Google Shape;475;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6" name="Google Shape;476;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7" name="Google Shape;477;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8" name="Google Shape;478;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9" name="Google Shape;479;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0" name="Google Shape;480;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1" name="Google Shape;481;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2" name="Google Shape;482;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3" name="Google Shape;483;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4" name="Google Shape;484;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5" name="Google Shape;485;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6" name="Google Shape;486;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7" name="Google Shape;487;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8" name="Google Shape;488;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489" name="Google Shape;489;p22"/>
          <p:cNvGrpSpPr/>
          <p:nvPr/>
        </p:nvGrpSpPr>
        <p:grpSpPr>
          <a:xfrm>
            <a:off x="12278144" y="6544715"/>
            <a:ext cx="1102936" cy="1108006"/>
            <a:chOff x="15478450" y="3449957"/>
            <a:chExt cx="1657350" cy="1664968"/>
          </a:xfrm>
        </p:grpSpPr>
        <p:sp>
          <p:nvSpPr>
            <p:cNvPr id="490" name="Google Shape;490;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1" name="Google Shape;491;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2" name="Google Shape;492;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3" name="Google Shape;493;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4" name="Google Shape;494;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5" name="Google Shape;495;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6" name="Google Shape;496;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7" name="Google Shape;497;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8" name="Google Shape;498;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9" name="Google Shape;499;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0" name="Google Shape;500;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1" name="Google Shape;501;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2" name="Google Shape;502;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3" name="Google Shape;503;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4" name="Google Shape;504;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5" name="Google Shape;505;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6" name="Google Shape;506;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7" name="Google Shape;507;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8" name="Google Shape;508;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9" name="Google Shape;509;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0" name="Google Shape;510;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1" name="Google Shape;511;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2" name="Google Shape;512;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3" name="Google Shape;513;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4" name="Google Shape;514;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5" name="Google Shape;515;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6" name="Google Shape;516;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7" name="Google Shape;517;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8" name="Google Shape;518;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9" name="Google Shape;519;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0" name="Google Shape;520;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1" name="Google Shape;521;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2" name="Google Shape;522;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3" name="Google Shape;523;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4" name="Google Shape;524;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5" name="Google Shape;525;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6" name="Google Shape;526;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7" name="Google Shape;527;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8" name="Google Shape;528;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9" name="Google Shape;529;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0" name="Google Shape;530;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1" name="Google Shape;531;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2" name="Google Shape;532;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3" name="Google Shape;533;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4" name="Google Shape;534;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5" name="Google Shape;535;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6" name="Google Shape;536;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7" name="Google Shape;537;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8" name="Google Shape;538;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9" name="Google Shape;539;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0" name="Google Shape;540;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1" name="Google Shape;541;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2" name="Google Shape;542;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3" name="Google Shape;543;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4" name="Google Shape;544;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5" name="Google Shape;545;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6" name="Google Shape;546;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7" name="Google Shape;547;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8" name="Google Shape;548;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9" name="Google Shape;549;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0" name="Google Shape;550;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1" name="Google Shape;551;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2" name="Google Shape;552;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3" name="Google Shape;553;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4" name="Google Shape;554;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5" name="Google Shape;555;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6" name="Google Shape;556;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7" name="Google Shape;557;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8" name="Google Shape;558;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9" name="Google Shape;559;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0" name="Google Shape;560;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1" name="Google Shape;561;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2" name="Google Shape;562;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3" name="Google Shape;563;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4" name="Google Shape;564;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5" name="Google Shape;565;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6" name="Google Shape;566;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7" name="Google Shape;567;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8" name="Google Shape;568;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9" name="Google Shape;569;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0" name="Google Shape;570;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1" name="Google Shape;571;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2" name="Google Shape;572;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3" name="Google Shape;573;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4" name="Google Shape;574;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5" name="Google Shape;575;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576" name="Google Shape;576;p22"/>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577" name="Google Shape;577;p22"/>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578" name="Google Shape;578;p22"/>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579" name="Google Shape;579;p22"/>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580" name="Google Shape;580;p22"/>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
        <p:nvSpPr>
          <p:cNvPr id="581" name="Google Shape;581;p22"/>
          <p:cNvSpPr txBox="1"/>
          <p:nvPr/>
        </p:nvSpPr>
        <p:spPr>
          <a:xfrm>
            <a:off x="9258857" y="5415786"/>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2" name="Google Shape;582;p22"/>
          <p:cNvSpPr txBox="1"/>
          <p:nvPr/>
        </p:nvSpPr>
        <p:spPr>
          <a:xfrm>
            <a:off x="9258857" y="6645444"/>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3" name="Google Shape;583;p22"/>
          <p:cNvSpPr txBox="1"/>
          <p:nvPr/>
        </p:nvSpPr>
        <p:spPr>
          <a:xfrm>
            <a:off x="5619696" y="6068195"/>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graphicFrame>
        <p:nvGraphicFramePr>
          <p:cNvPr id="1724" name="Google Shape;1724;p77"/>
          <p:cNvGraphicFramePr/>
          <p:nvPr/>
        </p:nvGraphicFramePr>
        <p:xfrm>
          <a:off x="5480868" y="2845547"/>
          <a:ext cx="3000000" cy="3000000"/>
        </p:xfrm>
        <a:graphic>
          <a:graphicData uri="http://schemas.openxmlformats.org/drawingml/2006/table">
            <a:tbl>
              <a:tblPr firstRow="1" bandRow="1">
                <a:noFill/>
                <a:tableStyleId>{DCA39D5F-E122-4496-8F12-8F3B1BBE0A3A}</a:tableStyleId>
              </a:tblPr>
              <a:tblGrid>
                <a:gridCol w="4856050">
                  <a:extLst>
                    <a:ext uri="{9D8B030D-6E8A-4147-A177-3AD203B41FA5}">
                      <a16:colId xmlns:a16="http://schemas.microsoft.com/office/drawing/2014/main" val="20000"/>
                    </a:ext>
                  </a:extLst>
                </a:gridCol>
                <a:gridCol w="2470200">
                  <a:extLst>
                    <a:ext uri="{9D8B030D-6E8A-4147-A177-3AD203B41FA5}">
                      <a16:colId xmlns:a16="http://schemas.microsoft.com/office/drawing/2014/main" val="20001"/>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4"/>
                  </a:ext>
                </a:extLst>
              </a:tr>
              <a:tr h="203200">
                <a:tc>
                  <a:txBody>
                    <a:bodyPr/>
                    <a:lstStyle/>
                    <a:p>
                      <a:pPr marL="0" lvl="0" indent="0" algn="l" rtl="0">
                        <a:spcBef>
                          <a:spcPts val="0"/>
                        </a:spcBef>
                        <a:spcAft>
                          <a:spcPts val="0"/>
                        </a:spcAft>
                        <a:buNone/>
                      </a:pP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5"/>
                  </a:ext>
                </a:extLst>
              </a:tr>
            </a:tbl>
          </a:graphicData>
        </a:graphic>
      </p:graphicFrame>
      <p:sp>
        <p:nvSpPr>
          <p:cNvPr id="1725" name="Google Shape;1725;p7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726" name="Google Shape;1726;p7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December 2019 - RAPIDS 0.14</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graphicFrame>
        <p:nvGraphicFramePr>
          <p:cNvPr id="1731" name="Google Shape;1731;p78"/>
          <p:cNvGraphicFramePr/>
          <p:nvPr/>
        </p:nvGraphicFramePr>
        <p:xfrm>
          <a:off x="3703613" y="2845547"/>
          <a:ext cx="3000000" cy="3000000"/>
        </p:xfrm>
        <a:graphic>
          <a:graphicData uri="http://schemas.openxmlformats.org/drawingml/2006/table">
            <a:tbl>
              <a:tblPr firstRow="1" bandRow="1">
                <a:noFill/>
                <a:tableStyleId>{DCA39D5F-E122-4496-8F12-8F3B1BBE0A3A}</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
        <p:nvSpPr>
          <p:cNvPr id="1732" name="Google Shape;1732;p7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733" name="Google Shape;1733;p7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June 2020 - RAPIDS 1.0</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79"/>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cuSpatial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80"/>
          <p:cNvSpPr/>
          <p:nvPr/>
        </p:nvSpPr>
        <p:spPr>
          <a:xfrm>
            <a:off x="5772542"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744" name="Google Shape;1744;p80"/>
          <p:cNvSpPr/>
          <p:nvPr/>
        </p:nvSpPr>
        <p:spPr>
          <a:xfrm>
            <a:off x="5772542"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745" name="Google Shape;1745;p80"/>
          <p:cNvSpPr/>
          <p:nvPr/>
        </p:nvSpPr>
        <p:spPr>
          <a:xfrm>
            <a:off x="5772542"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cuSpatial</a:t>
            </a:r>
            <a:endParaRPr sz="2400" b="0" i="0" u="none" strike="noStrike" cap="none">
              <a:solidFill>
                <a:srgbClr val="FFFFFF"/>
              </a:solidFill>
              <a:latin typeface="Trebuchet MS"/>
              <a:ea typeface="Trebuchet MS"/>
              <a:cs typeface="Trebuchet MS"/>
              <a:sym typeface="Trebuchet MS"/>
            </a:endParaRPr>
          </a:p>
        </p:txBody>
      </p:sp>
      <p:grpSp>
        <p:nvGrpSpPr>
          <p:cNvPr id="1746" name="Google Shape;1746;p80"/>
          <p:cNvGrpSpPr/>
          <p:nvPr/>
        </p:nvGrpSpPr>
        <p:grpSpPr>
          <a:xfrm>
            <a:off x="5772542" y="6102322"/>
            <a:ext cx="6742916" cy="1689127"/>
            <a:chOff x="3257550" y="6227531"/>
            <a:chExt cx="6896100" cy="860500"/>
          </a:xfrm>
        </p:grpSpPr>
        <p:sp>
          <p:nvSpPr>
            <p:cNvPr id="1747" name="Google Shape;1747;p80"/>
            <p:cNvSpPr/>
            <p:nvPr/>
          </p:nvSpPr>
          <p:spPr>
            <a:xfrm>
              <a:off x="3257550" y="6227531"/>
              <a:ext cx="3352800" cy="8605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a:t>
              </a:r>
              <a:endParaRPr sz="2400" b="0" i="0" u="none" strike="noStrike" cap="none">
                <a:solidFill>
                  <a:srgbClr val="FFFFFF"/>
                </a:solidFill>
                <a:latin typeface="Trebuchet MS"/>
                <a:ea typeface="Trebuchet MS"/>
                <a:cs typeface="Trebuchet MS"/>
                <a:sym typeface="Trebuchet MS"/>
              </a:endParaRPr>
            </a:p>
          </p:txBody>
        </p:sp>
        <p:sp>
          <p:nvSpPr>
            <p:cNvPr id="1748" name="Google Shape;1748;p80"/>
            <p:cNvSpPr/>
            <p:nvPr/>
          </p:nvSpPr>
          <p:spPr>
            <a:xfrm>
              <a:off x="6800850" y="6227531"/>
              <a:ext cx="3352800" cy="860500"/>
            </a:xfrm>
            <a:prstGeom prst="rect">
              <a:avLst/>
            </a:prstGeom>
            <a:solidFill>
              <a:srgbClr val="A3A3A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Thrust</a:t>
              </a:r>
              <a:endParaRPr sz="2400" b="0" i="0" u="none" strike="noStrike" cap="none">
                <a:solidFill>
                  <a:srgbClr val="FFFFFF"/>
                </a:solidFill>
                <a:latin typeface="Trebuchet MS"/>
                <a:ea typeface="Trebuchet MS"/>
                <a:cs typeface="Trebuchet MS"/>
                <a:sym typeface="Trebuchet MS"/>
              </a:endParaRPr>
            </a:p>
          </p:txBody>
        </p:sp>
      </p:grpSp>
      <p:sp>
        <p:nvSpPr>
          <p:cNvPr id="1749" name="Google Shape;1749;p80"/>
          <p:cNvSpPr/>
          <p:nvPr/>
        </p:nvSpPr>
        <p:spPr>
          <a:xfrm>
            <a:off x="5772542"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750" name="Google Shape;1750;p8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8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pic>
        <p:nvPicPr>
          <p:cNvPr id="1756" name="Google Shape;1756;p81"/>
          <p:cNvPicPr preferRelativeResize="0"/>
          <p:nvPr/>
        </p:nvPicPr>
        <p:blipFill rotWithShape="1">
          <a:blip r:embed="rId3">
            <a:alphaModFix/>
          </a:blip>
          <a:srcRect/>
          <a:stretch/>
        </p:blipFill>
        <p:spPr>
          <a:xfrm>
            <a:off x="10800608" y="2841094"/>
            <a:ext cx="5172624" cy="6216862"/>
          </a:xfrm>
          <a:prstGeom prst="rect">
            <a:avLst/>
          </a:prstGeom>
          <a:noFill/>
          <a:ln>
            <a:noFill/>
          </a:ln>
        </p:spPr>
      </p:pic>
      <p:sp>
        <p:nvSpPr>
          <p:cNvPr id="1757" name="Google Shape;1757;p81"/>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marL="283111" lvl="0" indent="-283111" algn="l" rtl="0">
              <a:lnSpc>
                <a:spcPct val="90000"/>
              </a:lnSpc>
              <a:spcBef>
                <a:spcPts val="1000"/>
              </a:spcBef>
              <a:spcAft>
                <a:spcPts val="0"/>
              </a:spcAft>
              <a:buSzPts val="1920"/>
              <a:buChar char="●"/>
            </a:pPr>
            <a:r>
              <a:rPr lang="en-US"/>
              <a:t>Up to 1000x faster than CPU spatial libraries</a:t>
            </a:r>
            <a:endParaRPr/>
          </a:p>
          <a:p>
            <a:pPr marL="283111" lvl="0" indent="-283111" algn="l" rtl="0">
              <a:lnSpc>
                <a:spcPct val="90000"/>
              </a:lnSpc>
              <a:spcBef>
                <a:spcPts val="1000"/>
              </a:spcBef>
              <a:spcAft>
                <a:spcPts val="0"/>
              </a:spcAft>
              <a:buSzPts val="1920"/>
              <a:buChar char="●"/>
            </a:pPr>
            <a:r>
              <a:rPr lang="en-US"/>
              <a:t>Python and C++ APIs for maximum usability and integration</a:t>
            </a:r>
            <a:endParaRPr/>
          </a:p>
          <a:p>
            <a:pPr marL="0" lvl="0" indent="0" algn="l" rtl="0">
              <a:lnSpc>
                <a:spcPct val="90000"/>
              </a:lnSpc>
              <a:spcBef>
                <a:spcPts val="2000"/>
              </a:spcBef>
              <a:spcAft>
                <a:spcPts val="0"/>
              </a:spcAft>
              <a:buSzPts val="2240"/>
              <a:buNone/>
            </a:pPr>
            <a:r>
              <a:rPr lang="en-US" sz="2800">
                <a:solidFill>
                  <a:schemeClr val="lt2"/>
                </a:solidFill>
              </a:rPr>
              <a:t>GROWING FUNCTIONALITY</a:t>
            </a:r>
            <a:endParaRPr/>
          </a:p>
          <a:p>
            <a:pPr marL="283111" lvl="0" indent="-283111" algn="l" rtl="0">
              <a:lnSpc>
                <a:spcPct val="90000"/>
              </a:lnSpc>
              <a:spcBef>
                <a:spcPts val="1000"/>
              </a:spcBef>
              <a:spcAft>
                <a:spcPts val="0"/>
              </a:spcAft>
              <a:buSzPts val="1920"/>
              <a:buChar char="●"/>
            </a:pPr>
            <a:r>
              <a:rPr lang="en-US"/>
              <a:t>Extensive collection of algorithm, primitive, and utility functions for spatial analytics</a:t>
            </a:r>
            <a:endParaRPr/>
          </a:p>
          <a:p>
            <a:pPr marL="0" lvl="0" indent="0" algn="l" rtl="0">
              <a:lnSpc>
                <a:spcPct val="90000"/>
              </a:lnSpc>
              <a:spcBef>
                <a:spcPts val="2000"/>
              </a:spcBef>
              <a:spcAft>
                <a:spcPts val="0"/>
              </a:spcAft>
              <a:buSzPts val="2240"/>
              <a:buNone/>
            </a:pPr>
            <a:r>
              <a:rPr lang="en-US" sz="2800">
                <a:solidFill>
                  <a:schemeClr val="lt2"/>
                </a:solidFill>
              </a:rPr>
              <a:t>SEAMLESS INTEGRATION INTO RAPIDS</a:t>
            </a:r>
            <a:endParaRPr/>
          </a:p>
          <a:p>
            <a:pPr marL="283111" lvl="0" indent="-283111" algn="l" rtl="0">
              <a:lnSpc>
                <a:spcPct val="90000"/>
              </a:lnSpc>
              <a:spcBef>
                <a:spcPts val="1000"/>
              </a:spcBef>
              <a:spcAft>
                <a:spcPts val="0"/>
              </a:spcAft>
              <a:buSzPts val="1920"/>
              <a:buChar char="●"/>
            </a:pPr>
            <a:r>
              <a:rPr lang="en-US"/>
              <a:t>cuDF for data loading, cuGraph for routing optimization, and cuML for clustering are just a few examples</a:t>
            </a:r>
            <a:endParaRPr/>
          </a:p>
          <a:p>
            <a:pPr marL="283111" lvl="0" indent="-161190" algn="l" rtl="0">
              <a:lnSpc>
                <a:spcPct val="90000"/>
              </a:lnSpc>
              <a:spcBef>
                <a:spcPts val="15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graphicFrame>
        <p:nvGraphicFramePr>
          <p:cNvPr id="1763" name="Google Shape;1763;p82"/>
          <p:cNvGraphicFramePr/>
          <p:nvPr/>
        </p:nvGraphicFramePr>
        <p:xfrm>
          <a:off x="2396863" y="3084107"/>
          <a:ext cx="3000000" cy="3000000"/>
        </p:xfrm>
        <a:graphic>
          <a:graphicData uri="http://schemas.openxmlformats.org/drawingml/2006/table">
            <a:tbl>
              <a:tblPr firstRow="1" bandRow="1">
                <a:noFill/>
                <a:tableStyleId>{DCA39D5F-E122-4496-8F12-8F3B1BBE0A3A}</a:tableStyleId>
              </a:tblPr>
              <a:tblGrid>
                <a:gridCol w="2677050">
                  <a:extLst>
                    <a:ext uri="{9D8B030D-6E8A-4147-A177-3AD203B41FA5}">
                      <a16:colId xmlns:a16="http://schemas.microsoft.com/office/drawing/2014/main" val="20000"/>
                    </a:ext>
                  </a:extLst>
                </a:gridCol>
                <a:gridCol w="4651525">
                  <a:extLst>
                    <a:ext uri="{9D8B030D-6E8A-4147-A177-3AD203B41FA5}">
                      <a16:colId xmlns:a16="http://schemas.microsoft.com/office/drawing/2014/main" val="20001"/>
                    </a:ext>
                  </a:extLst>
                </a:gridCol>
                <a:gridCol w="6165700">
                  <a:extLst>
                    <a:ext uri="{9D8B030D-6E8A-4147-A177-3AD203B41FA5}">
                      <a16:colId xmlns:a16="http://schemas.microsoft.com/office/drawing/2014/main" val="20002"/>
                    </a:ext>
                  </a:extLst>
                </a:gridCol>
              </a:tblGrid>
              <a:tr h="1023550">
                <a:tc>
                  <a:txBody>
                    <a:bodyPr/>
                    <a:lstStyle/>
                    <a:p>
                      <a:pPr marL="0" marR="0" lvl="0" indent="0" algn="l" rtl="0">
                        <a:spcBef>
                          <a:spcPts val="0"/>
                        </a:spcBef>
                        <a:spcAft>
                          <a:spcPts val="0"/>
                        </a:spcAft>
                        <a:buNone/>
                      </a:pPr>
                      <a:r>
                        <a:rPr lang="en-US" sz="2000" b="0">
                          <a:solidFill>
                            <a:schemeClr val="lt1"/>
                          </a:solidFill>
                        </a:rPr>
                        <a:t>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0.1</a:t>
                      </a:r>
                      <a:r>
                        <a:rPr lang="en-US" sz="2000">
                          <a:solidFill>
                            <a:schemeClr val="lt1"/>
                          </a:solidFill>
                        </a:rPr>
                        <a:t>4</a:t>
                      </a:r>
                      <a:r>
                        <a:rPr lang="en-US" sz="2000" b="0">
                          <a:solidFill>
                            <a:schemeClr val="lt1"/>
                          </a:solidFill>
                        </a:rPr>
                        <a:t> Functionality</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Functionality Roadmap (</a:t>
                      </a:r>
                      <a:r>
                        <a:rPr lang="en-US" sz="2000">
                          <a:solidFill>
                            <a:schemeClr val="lt1"/>
                          </a:solidFill>
                        </a:rPr>
                        <a:t>0.15/0.16</a:t>
                      </a:r>
                      <a:r>
                        <a:rPr lang="en-US" sz="2000" b="0">
                          <a:solidFill>
                            <a:schemeClr val="lt1"/>
                          </a:solidFill>
                        </a:rPr>
                        <a:t>)</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1800" b="1">
                          <a:solidFill>
                            <a:srgbClr val="21A1B2"/>
                          </a:solidFill>
                        </a:rPr>
                        <a:t>High-level Analytics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Symmetric segment path distance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1800" b="1">
                          <a:solidFill>
                            <a:schemeClr val="accent3"/>
                          </a:solidFill>
                        </a:rPr>
                        <a:t>Graph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cuGraph</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rgbClr val="595959"/>
                          </a:solidFill>
                        </a:rPr>
                        <a:t>cuGraph</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Query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Spatial Window</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Nearest Neighbor, Spatiotemporal range search and joins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Index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Quadtree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Geo-operations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Point in polygon (PIP), Haversine distance, Hausdorff distance, lat-lon to xy transformation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ST_distance and ST_contains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Geo-Representation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Fiona/Geopandas I/O support and object representations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764" name="Google Shape;1764;p8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765" name="Google Shape;1765;p8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0.14 and Beyond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8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772" name="Google Shape;1772;p8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Performance at a Glance</a:t>
            </a:r>
            <a:endParaRPr/>
          </a:p>
        </p:txBody>
      </p:sp>
      <p:graphicFrame>
        <p:nvGraphicFramePr>
          <p:cNvPr id="1773" name="Google Shape;1773;p83"/>
          <p:cNvGraphicFramePr/>
          <p:nvPr/>
        </p:nvGraphicFramePr>
        <p:xfrm>
          <a:off x="1739209" y="3084107"/>
          <a:ext cx="3000000" cy="3000000"/>
        </p:xfrm>
        <a:graphic>
          <a:graphicData uri="http://schemas.openxmlformats.org/drawingml/2006/table">
            <a:tbl>
              <a:tblPr firstRow="1" bandRow="1">
                <a:noFill/>
                <a:tableStyleId>{DCA39D5F-E122-4496-8F12-8F3B1BBE0A3A}</a:tableStyleId>
              </a:tblPr>
              <a:tblGrid>
                <a:gridCol w="2761075">
                  <a:extLst>
                    <a:ext uri="{9D8B030D-6E8A-4147-A177-3AD203B41FA5}">
                      <a16:colId xmlns:a16="http://schemas.microsoft.com/office/drawing/2014/main" val="20000"/>
                    </a:ext>
                  </a:extLst>
                </a:gridCol>
                <a:gridCol w="3000450">
                  <a:extLst>
                    <a:ext uri="{9D8B030D-6E8A-4147-A177-3AD203B41FA5}">
                      <a16:colId xmlns:a16="http://schemas.microsoft.com/office/drawing/2014/main" val="20001"/>
                    </a:ext>
                  </a:extLst>
                </a:gridCol>
                <a:gridCol w="2584175">
                  <a:extLst>
                    <a:ext uri="{9D8B030D-6E8A-4147-A177-3AD203B41FA5}">
                      <a16:colId xmlns:a16="http://schemas.microsoft.com/office/drawing/2014/main" val="20002"/>
                    </a:ext>
                  </a:extLst>
                </a:gridCol>
                <a:gridCol w="3949150">
                  <a:extLst>
                    <a:ext uri="{9D8B030D-6E8A-4147-A177-3AD203B41FA5}">
                      <a16:colId xmlns:a16="http://schemas.microsoft.com/office/drawing/2014/main" val="20003"/>
                    </a:ext>
                  </a:extLst>
                </a:gridCol>
                <a:gridCol w="2521100">
                  <a:extLst>
                    <a:ext uri="{9D8B030D-6E8A-4147-A177-3AD203B41FA5}">
                      <a16:colId xmlns:a16="http://schemas.microsoft.com/office/drawing/2014/main" val="20004"/>
                    </a:ext>
                  </a:extLst>
                </a:gridCol>
              </a:tblGrid>
              <a:tr h="1010100">
                <a:tc>
                  <a:txBody>
                    <a:bodyPr/>
                    <a:lstStyle/>
                    <a:p>
                      <a:pPr marL="0" marR="0" lvl="0" indent="0" algn="l" rtl="0">
                        <a:spcBef>
                          <a:spcPts val="0"/>
                        </a:spcBef>
                        <a:spcAft>
                          <a:spcPts val="0"/>
                        </a:spcAft>
                        <a:buNone/>
                      </a:pPr>
                      <a:r>
                        <a:rPr lang="en-US" sz="2000" b="0">
                          <a:solidFill>
                            <a:schemeClr val="lt1"/>
                          </a:solidFill>
                        </a:rPr>
                        <a:t>cuSpatial Operation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Input Data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cuSpatial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Reference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Speedup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62625">
                <a:tc>
                  <a:txBody>
                    <a:bodyPr/>
                    <a:lstStyle/>
                    <a:p>
                      <a:pPr marL="0" marR="0" lvl="0" indent="0" algn="l" rtl="0">
                        <a:spcBef>
                          <a:spcPts val="0"/>
                        </a:spcBef>
                        <a:spcAft>
                          <a:spcPts val="0"/>
                        </a:spcAft>
                        <a:buNone/>
                      </a:pPr>
                      <a:r>
                        <a:rPr lang="en-US" sz="1800" b="1">
                          <a:solidFill>
                            <a:srgbClr val="868686"/>
                          </a:solidFill>
                        </a:rPr>
                        <a:t>Point-in-Polygon Test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vehicle point locations and 27 Region of Interests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1.11 ms (C++)</a:t>
                      </a:r>
                      <a:endParaRPr/>
                    </a:p>
                    <a:p>
                      <a:pPr marL="0" marR="0" lvl="0" indent="0" algn="l" rtl="0">
                        <a:spcBef>
                          <a:spcPts val="0"/>
                        </a:spcBef>
                        <a:spcAft>
                          <a:spcPts val="0"/>
                        </a:spcAft>
                        <a:buNone/>
                      </a:pPr>
                      <a:r>
                        <a:rPr lang="en-US" sz="1800">
                          <a:solidFill>
                            <a:srgbClr val="868686"/>
                          </a:solidFill>
                        </a:rPr>
                        <a:t>1.50 ms (Python)</a:t>
                      </a:r>
                      <a:endParaRPr/>
                    </a:p>
                    <a:p>
                      <a:pPr marL="0" marR="0" lvl="0" indent="0" algn="l" rtl="0">
                        <a:spcBef>
                          <a:spcPts val="0"/>
                        </a:spcBef>
                        <a:spcAft>
                          <a:spcPts val="0"/>
                        </a:spcAft>
                        <a:buNone/>
                      </a:pPr>
                      <a:r>
                        <a:rPr lang="en-US" sz="1800">
                          <a:solidFill>
                            <a:srgbClr val="868686"/>
                          </a:solidFill>
                        </a:rPr>
                        <a:t>[Nvidia Titan V]</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334 ms (C++, optimized serial)</a:t>
                      </a:r>
                      <a:endParaRPr/>
                    </a:p>
                    <a:p>
                      <a:pPr marL="0" marR="0" lvl="0" indent="0" algn="l" rtl="0">
                        <a:spcBef>
                          <a:spcPts val="0"/>
                        </a:spcBef>
                        <a:spcAft>
                          <a:spcPts val="0"/>
                        </a:spcAft>
                        <a:buNone/>
                      </a:pPr>
                      <a:r>
                        <a:rPr lang="en-US" sz="1800">
                          <a:solidFill>
                            <a:srgbClr val="868686"/>
                          </a:solidFill>
                        </a:rPr>
                        <a:t>130468.2 ms (python Shapely API, serial)</a:t>
                      </a:r>
                      <a:endParaRPr/>
                    </a:p>
                    <a:p>
                      <a:pPr marL="0" marR="0" lvl="0" indent="0" algn="l" rtl="0">
                        <a:spcBef>
                          <a:spcPts val="0"/>
                        </a:spcBef>
                        <a:spcAft>
                          <a:spcPts val="0"/>
                        </a:spcAft>
                        <a:buNone/>
                      </a:pPr>
                      <a:r>
                        <a:rPr lang="en-US" sz="1800">
                          <a:solidFill>
                            <a:srgbClr val="868686"/>
                          </a:solidFill>
                        </a:rPr>
                        <a:t>[Intel i7-7800X]</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301X (C++)</a:t>
                      </a:r>
                      <a:endParaRPr/>
                    </a:p>
                    <a:p>
                      <a:pPr marL="0" marR="0" lvl="0" indent="0" algn="l" rtl="0">
                        <a:spcBef>
                          <a:spcPts val="0"/>
                        </a:spcBef>
                        <a:spcAft>
                          <a:spcPts val="0"/>
                        </a:spcAft>
                        <a:buNone/>
                      </a:pPr>
                      <a:r>
                        <a:rPr lang="en-US" sz="1800">
                          <a:solidFill>
                            <a:srgbClr val="868686"/>
                          </a:solidFill>
                        </a:rPr>
                        <a:t>86,978X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1262625">
                <a:tc>
                  <a:txBody>
                    <a:bodyPr/>
                    <a:lstStyle/>
                    <a:p>
                      <a:pPr marL="0" marR="0" lvl="0" indent="0" algn="l" rtl="0">
                        <a:spcBef>
                          <a:spcPts val="0"/>
                        </a:spcBef>
                        <a:spcAft>
                          <a:spcPts val="0"/>
                        </a:spcAft>
                        <a:buNone/>
                      </a:pPr>
                      <a:r>
                        <a:rPr lang="en-US" sz="1800" b="1">
                          <a:solidFill>
                            <a:srgbClr val="868686"/>
                          </a:solidFill>
                        </a:rPr>
                        <a:t>Haversine Distance Computation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Monthly NYC taxi trip pickup and drop-off locations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7.61 ms (Python)</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416.9 ms (Numba)</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54.7X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1262625">
                <a:tc>
                  <a:txBody>
                    <a:bodyPr/>
                    <a:lstStyle/>
                    <a:p>
                      <a:pPr marL="0" marR="0" lvl="0" indent="0" algn="l" rtl="0">
                        <a:lnSpc>
                          <a:spcPct val="100000"/>
                        </a:lnSpc>
                        <a:spcBef>
                          <a:spcPts val="0"/>
                        </a:spcBef>
                        <a:spcAft>
                          <a:spcPts val="0"/>
                        </a:spcAft>
                        <a:buClr>
                          <a:srgbClr val="868686"/>
                        </a:buClr>
                        <a:buSzPts val="1800"/>
                        <a:buFont typeface="Trebuchet MS"/>
                        <a:buNone/>
                      </a:pPr>
                      <a:r>
                        <a:rPr lang="en-US" sz="1800" b="1">
                          <a:solidFill>
                            <a:srgbClr val="868686"/>
                          </a:solidFill>
                        </a:rPr>
                        <a:t>Hausdorff Distance Computation </a:t>
                      </a:r>
                      <a:br>
                        <a:rPr lang="en-US" sz="1800" b="1">
                          <a:solidFill>
                            <a:srgbClr val="868686"/>
                          </a:solidFill>
                        </a:rPr>
                      </a:br>
                      <a:r>
                        <a:rPr lang="en-US" sz="1800" b="1">
                          <a:solidFill>
                            <a:srgbClr val="868686"/>
                          </a:solidFill>
                        </a:rPr>
                        <a:t>(for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52,800 trajectories with 1.3+ million points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13.5s</a:t>
                      </a:r>
                      <a:endParaRPr/>
                    </a:p>
                    <a:p>
                      <a:pPr marL="0" marR="0" lvl="0" indent="0" algn="l" rtl="0">
                        <a:spcBef>
                          <a:spcPts val="0"/>
                        </a:spcBef>
                        <a:spcAft>
                          <a:spcPts val="0"/>
                        </a:spcAft>
                        <a:buNone/>
                      </a:pPr>
                      <a:r>
                        <a:rPr lang="en-US" sz="1800">
                          <a:solidFill>
                            <a:srgbClr val="868686"/>
                          </a:solidFill>
                        </a:rPr>
                        <a:t>[Quadro V100]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19227.5s (Python SciPy API, serial)</a:t>
                      </a:r>
                      <a:endParaRPr/>
                    </a:p>
                    <a:p>
                      <a:pPr marL="0" marR="0" lvl="0" indent="0" algn="l" rtl="0">
                        <a:spcBef>
                          <a:spcPts val="0"/>
                        </a:spcBef>
                        <a:spcAft>
                          <a:spcPts val="0"/>
                        </a:spcAft>
                        <a:buNone/>
                      </a:pPr>
                      <a:r>
                        <a:rPr lang="en-US" sz="1800">
                          <a:solidFill>
                            <a:srgbClr val="868686"/>
                          </a:solidFill>
                        </a:rPr>
                        <a:t>[Intel i7-6700K]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1,400X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84"/>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85"/>
          <p:cNvSpPr txBox="1"/>
          <p:nvPr/>
        </p:nvSpPr>
        <p:spPr>
          <a:xfrm>
            <a:off x="211760" y="7619721"/>
            <a:ext cx="178644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000000"/>
                </a:solidFill>
                <a:latin typeface="Trebuchet MS"/>
                <a:ea typeface="Trebuchet MS"/>
                <a:cs typeface="Trebuchet MS"/>
                <a:sym typeface="Trebuchet MS"/>
              </a:rPr>
              <a:t>Unlike other RAPIDS libraries, cuSignal is purely de</a:t>
            </a:r>
            <a:r>
              <a:rPr lang="en-US" sz="3000">
                <a:latin typeface="Trebuchet MS"/>
                <a:ea typeface="Trebuchet MS"/>
                <a:cs typeface="Trebuchet MS"/>
                <a:sym typeface="Trebuchet MS"/>
              </a:rPr>
              <a:t>veloped in</a:t>
            </a:r>
            <a:r>
              <a:rPr lang="en-US" sz="3000" b="0" i="0" u="none" strike="noStrike" cap="none">
                <a:solidFill>
                  <a:srgbClr val="000000"/>
                </a:solidFill>
                <a:latin typeface="Trebuchet MS"/>
                <a:ea typeface="Trebuchet MS"/>
                <a:cs typeface="Trebuchet MS"/>
                <a:sym typeface="Trebuchet MS"/>
              </a:rPr>
              <a:t> Python </a:t>
            </a:r>
            <a:endParaRPr sz="3000" b="0" i="0" u="none" strike="noStrike" cap="none">
              <a:solidFill>
                <a:srgbClr val="000000"/>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000000"/>
                </a:solidFill>
                <a:latin typeface="Trebuchet MS"/>
                <a:ea typeface="Trebuchet MS"/>
                <a:cs typeface="Trebuchet MS"/>
                <a:sym typeface="Trebuchet MS"/>
              </a:rPr>
              <a:t>with custom CUDA Kernels written with Numba and CuPy (notice no Cython</a:t>
            </a:r>
            <a:r>
              <a:rPr lang="en-US" sz="3000">
                <a:latin typeface="Trebuchet MS"/>
                <a:ea typeface="Trebuchet MS"/>
                <a:cs typeface="Trebuchet MS"/>
                <a:sym typeface="Trebuchet MS"/>
              </a:rPr>
              <a:t> layer)</a:t>
            </a:r>
            <a:r>
              <a:rPr lang="en-US" sz="3000" b="0" i="0" u="none" strike="noStrike" cap="none">
                <a:solidFill>
                  <a:srgbClr val="000000"/>
                </a:solidFill>
                <a:latin typeface="Trebuchet MS"/>
                <a:ea typeface="Trebuchet MS"/>
                <a:cs typeface="Trebuchet MS"/>
                <a:sym typeface="Trebuchet MS"/>
              </a:rPr>
              <a:t>.</a:t>
            </a:r>
            <a:endParaRPr sz="2300"/>
          </a:p>
        </p:txBody>
      </p:sp>
      <p:sp>
        <p:nvSpPr>
          <p:cNvPr id="1784" name="Google Shape;1784;p85"/>
          <p:cNvSpPr/>
          <p:nvPr/>
        </p:nvSpPr>
        <p:spPr>
          <a:xfrm>
            <a:off x="3375499" y="3434042"/>
            <a:ext cx="10790400" cy="860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785" name="Google Shape;1785;p85"/>
          <p:cNvSpPr/>
          <p:nvPr/>
        </p:nvSpPr>
        <p:spPr>
          <a:xfrm>
            <a:off x="8843834" y="4423715"/>
            <a:ext cx="5321804" cy="1264262"/>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sz="3000" b="0" i="0" u="none" strike="noStrike" cap="none">
              <a:solidFill>
                <a:srgbClr val="000000"/>
              </a:solidFill>
              <a:latin typeface="Arial"/>
              <a:ea typeface="Arial"/>
              <a:cs typeface="Arial"/>
              <a:sym typeface="Arial"/>
            </a:endParaRPr>
          </a:p>
        </p:txBody>
      </p:sp>
      <p:sp>
        <p:nvSpPr>
          <p:cNvPr id="1786" name="Google Shape;1786;p85"/>
          <p:cNvSpPr/>
          <p:nvPr/>
        </p:nvSpPr>
        <p:spPr>
          <a:xfrm>
            <a:off x="3375394" y="5816961"/>
            <a:ext cx="10798855" cy="1264262"/>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2300" b="0" i="0" u="none" strike="noStrike" cap="none">
              <a:solidFill>
                <a:srgbClr val="000000"/>
              </a:solidFill>
              <a:latin typeface="Arial"/>
              <a:ea typeface="Arial"/>
              <a:cs typeface="Arial"/>
              <a:sym typeface="Arial"/>
            </a:endParaRPr>
          </a:p>
        </p:txBody>
      </p:sp>
      <p:sp>
        <p:nvSpPr>
          <p:cNvPr id="1787" name="Google Shape;1787;p85"/>
          <p:cNvSpPr/>
          <p:nvPr/>
        </p:nvSpPr>
        <p:spPr>
          <a:xfrm>
            <a:off x="3375500" y="4423583"/>
            <a:ext cx="5310600" cy="1277100"/>
          </a:xfrm>
          <a:prstGeom prst="rect">
            <a:avLst/>
          </a:prstGeom>
          <a:solidFill>
            <a:srgbClr val="AA66FF"/>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788" name="Google Shape;1788;p8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pic>
        <p:nvPicPr>
          <p:cNvPr id="1794" name="Google Shape;1794;p86" descr="Voice"/>
          <p:cNvPicPr preferRelativeResize="0"/>
          <p:nvPr/>
        </p:nvPicPr>
        <p:blipFill rotWithShape="1">
          <a:blip r:embed="rId3">
            <a:alphaModFix/>
          </a:blip>
          <a:srcRect/>
          <a:stretch/>
        </p:blipFill>
        <p:spPr>
          <a:xfrm>
            <a:off x="1626742" y="2471290"/>
            <a:ext cx="4966154" cy="4966154"/>
          </a:xfrm>
          <a:prstGeom prst="rect">
            <a:avLst/>
          </a:prstGeom>
          <a:noFill/>
          <a:ln>
            <a:noFill/>
          </a:ln>
        </p:spPr>
      </p:pic>
      <p:sp>
        <p:nvSpPr>
          <p:cNvPr id="1795" name="Google Shape;1795;p86"/>
          <p:cNvSpPr/>
          <p:nvPr/>
        </p:nvSpPr>
        <p:spPr>
          <a:xfrm>
            <a:off x="6740080" y="3175910"/>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100"/>
              <a:buFont typeface="Trebuchet MS"/>
              <a:buNone/>
            </a:pPr>
            <a:r>
              <a:rPr lang="en-US" sz="2000" b="0" i="0" u="none" strike="noStrike" cap="none">
                <a:solidFill>
                  <a:srgbClr val="FFFFFF"/>
                </a:solidFill>
                <a:latin typeface="Trebuchet MS"/>
                <a:ea typeface="Trebuchet MS"/>
                <a:cs typeface="Trebuchet MS"/>
                <a:sym typeface="Trebuchet MS"/>
              </a:rPr>
              <a:t>Convolution</a:t>
            </a:r>
            <a:endParaRPr sz="2000" b="0" i="0" u="none" strike="noStrike" cap="none">
              <a:solidFill>
                <a:srgbClr val="000000"/>
              </a:solidFill>
              <a:latin typeface="Arial"/>
              <a:ea typeface="Arial"/>
              <a:cs typeface="Arial"/>
              <a:sym typeface="Arial"/>
            </a:endParaRPr>
          </a:p>
        </p:txBody>
      </p:sp>
      <p:sp>
        <p:nvSpPr>
          <p:cNvPr id="1796" name="Google Shape;1796;p86"/>
          <p:cNvSpPr/>
          <p:nvPr/>
        </p:nvSpPr>
        <p:spPr>
          <a:xfrm>
            <a:off x="6740080" y="4472038"/>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Filtering and Filter Design</a:t>
            </a:r>
            <a:endParaRPr sz="2000" b="0" i="0" u="none" strike="noStrike" cap="none">
              <a:solidFill>
                <a:srgbClr val="000000"/>
              </a:solidFill>
              <a:latin typeface="Arial"/>
              <a:ea typeface="Arial"/>
              <a:cs typeface="Arial"/>
              <a:sym typeface="Arial"/>
            </a:endParaRPr>
          </a:p>
        </p:txBody>
      </p:sp>
      <p:sp>
        <p:nvSpPr>
          <p:cNvPr id="1797" name="Google Shape;1797;p86"/>
          <p:cNvSpPr/>
          <p:nvPr/>
        </p:nvSpPr>
        <p:spPr>
          <a:xfrm>
            <a:off x="6740080" y="5768167"/>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Waveform Generation</a:t>
            </a:r>
            <a:endParaRPr sz="2000" b="0" i="0" u="none" strike="noStrike" cap="none">
              <a:solidFill>
                <a:srgbClr val="000000"/>
              </a:solidFill>
              <a:latin typeface="Arial"/>
              <a:ea typeface="Arial"/>
              <a:cs typeface="Arial"/>
              <a:sym typeface="Arial"/>
            </a:endParaRPr>
          </a:p>
        </p:txBody>
      </p:sp>
      <p:sp>
        <p:nvSpPr>
          <p:cNvPr id="1798" name="Google Shape;1798;p86"/>
          <p:cNvSpPr/>
          <p:nvPr/>
        </p:nvSpPr>
        <p:spPr>
          <a:xfrm>
            <a:off x="6740080" y="6937295"/>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en-US" sz="2000" b="0" i="0" u="none" strike="noStrike" cap="none">
                <a:solidFill>
                  <a:srgbClr val="FFFFFF"/>
                </a:solidFill>
                <a:latin typeface="Trebuchet MS"/>
                <a:ea typeface="Trebuchet MS"/>
                <a:cs typeface="Trebuchet MS"/>
                <a:sym typeface="Trebuchet MS"/>
              </a:rPr>
              <a:t>Window Functions</a:t>
            </a:r>
            <a:endParaRPr sz="2000" b="0" i="0" u="none" strike="noStrike" cap="none">
              <a:solidFill>
                <a:srgbClr val="000000"/>
              </a:solidFill>
              <a:latin typeface="Arial"/>
              <a:ea typeface="Arial"/>
              <a:cs typeface="Arial"/>
              <a:sym typeface="Arial"/>
            </a:endParaRPr>
          </a:p>
        </p:txBody>
      </p:sp>
      <p:sp>
        <p:nvSpPr>
          <p:cNvPr id="1799" name="Google Shape;1799;p86"/>
          <p:cNvSpPr/>
          <p:nvPr/>
        </p:nvSpPr>
        <p:spPr>
          <a:xfrm>
            <a:off x="6740080" y="8233423"/>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Spectral Analysis</a:t>
            </a:r>
            <a:endParaRPr sz="2000" b="0" i="0" u="none" strike="noStrike" cap="none">
              <a:solidFill>
                <a:srgbClr val="000000"/>
              </a:solidFill>
              <a:latin typeface="Arial"/>
              <a:ea typeface="Arial"/>
              <a:cs typeface="Arial"/>
              <a:sym typeface="Arial"/>
            </a:endParaRPr>
          </a:p>
        </p:txBody>
      </p:sp>
      <p:sp>
        <p:nvSpPr>
          <p:cNvPr id="1800" name="Google Shape;1800;p86"/>
          <p:cNvSpPr txBox="1"/>
          <p:nvPr/>
        </p:nvSpPr>
        <p:spPr>
          <a:xfrm>
            <a:off x="12683906" y="3023060"/>
            <a:ext cx="4083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FFT Convolve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 2D</a:t>
            </a:r>
            <a:endParaRPr sz="2300" b="0" i="0" u="none" strike="noStrike" cap="none">
              <a:solidFill>
                <a:srgbClr val="000000"/>
              </a:solidFill>
              <a:latin typeface="Arial"/>
              <a:ea typeface="Arial"/>
              <a:cs typeface="Arial"/>
              <a:sym typeface="Arial"/>
            </a:endParaRPr>
          </a:p>
        </p:txBody>
      </p:sp>
      <p:sp>
        <p:nvSpPr>
          <p:cNvPr id="1801" name="Google Shape;1801;p86"/>
          <p:cNvSpPr txBox="1"/>
          <p:nvPr/>
        </p:nvSpPr>
        <p:spPr>
          <a:xfrm>
            <a:off x="12683792" y="4189917"/>
            <a:ext cx="53865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Resampling – Polyphase, Upfirdn, Resample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Hilbert/Hilbert 2D</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Wiener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Firwin</a:t>
            </a:r>
            <a:endParaRPr sz="2000" b="0" i="0" u="none" strike="noStrike" cap="none">
              <a:solidFill>
                <a:srgbClr val="000000"/>
              </a:solidFill>
              <a:latin typeface="Trebuchet MS"/>
              <a:ea typeface="Trebuchet MS"/>
              <a:cs typeface="Trebuchet MS"/>
              <a:sym typeface="Trebuchet MS"/>
            </a:endParaRPr>
          </a:p>
        </p:txBody>
      </p:sp>
      <p:sp>
        <p:nvSpPr>
          <p:cNvPr id="1802" name="Google Shape;1802;p86"/>
          <p:cNvSpPr txBox="1"/>
          <p:nvPr/>
        </p:nvSpPr>
        <p:spPr>
          <a:xfrm>
            <a:off x="12683781" y="5636169"/>
            <a:ext cx="3300000" cy="984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Chirp</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Square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Gaussian Pulse</a:t>
            </a:r>
            <a:endParaRPr sz="2300" b="0" i="0" u="none" strike="noStrike" cap="none">
              <a:solidFill>
                <a:srgbClr val="000000"/>
              </a:solidFill>
              <a:latin typeface="Arial"/>
              <a:ea typeface="Arial"/>
              <a:cs typeface="Arial"/>
              <a:sym typeface="Arial"/>
            </a:endParaRPr>
          </a:p>
        </p:txBody>
      </p:sp>
      <p:sp>
        <p:nvSpPr>
          <p:cNvPr id="1803" name="Google Shape;1803;p86"/>
          <p:cNvSpPr txBox="1"/>
          <p:nvPr/>
        </p:nvSpPr>
        <p:spPr>
          <a:xfrm>
            <a:off x="12683781" y="6666837"/>
            <a:ext cx="4272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Kaiser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Blackman</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Hamming</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Hanning</a:t>
            </a:r>
            <a:endParaRPr sz="2300" b="0" i="0" u="none" strike="noStrike" cap="none">
              <a:solidFill>
                <a:srgbClr val="000000"/>
              </a:solidFill>
              <a:latin typeface="Arial"/>
              <a:ea typeface="Arial"/>
              <a:cs typeface="Arial"/>
              <a:sym typeface="Arial"/>
            </a:endParaRPr>
          </a:p>
        </p:txBody>
      </p:sp>
      <p:sp>
        <p:nvSpPr>
          <p:cNvPr id="1804" name="Google Shape;1804;p86"/>
          <p:cNvSpPr txBox="1"/>
          <p:nvPr/>
        </p:nvSpPr>
        <p:spPr>
          <a:xfrm>
            <a:off x="12771885" y="8228445"/>
            <a:ext cx="3123900" cy="708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Periodogram</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Welch</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Spectrogram</a:t>
            </a:r>
            <a:endParaRPr sz="2300"/>
          </a:p>
        </p:txBody>
      </p:sp>
      <p:sp>
        <p:nvSpPr>
          <p:cNvPr id="1805" name="Google Shape;1805;p86"/>
          <p:cNvSpPr/>
          <p:nvPr/>
        </p:nvSpPr>
        <p:spPr>
          <a:xfrm>
            <a:off x="1772317" y="6937423"/>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Wavelets</a:t>
            </a:r>
            <a:endParaRPr sz="2000" b="0" i="0" u="none" strike="noStrike" cap="none">
              <a:solidFill>
                <a:srgbClr val="000000"/>
              </a:solidFill>
              <a:latin typeface="Arial"/>
              <a:ea typeface="Arial"/>
              <a:cs typeface="Arial"/>
              <a:sym typeface="Arial"/>
            </a:endParaRPr>
          </a:p>
        </p:txBody>
      </p:sp>
      <p:sp>
        <p:nvSpPr>
          <p:cNvPr id="1806" name="Google Shape;1806;p86"/>
          <p:cNvSpPr txBox="1"/>
          <p:nvPr/>
        </p:nvSpPr>
        <p:spPr>
          <a:xfrm>
            <a:off x="2762340" y="9001145"/>
            <a:ext cx="2253000" cy="477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300"/>
              <a:buFont typeface="Trebuchet MS"/>
              <a:buNone/>
            </a:pPr>
            <a:r>
              <a:rPr lang="en-US" sz="2300" b="0" i="0" u="none" strike="noStrike" cap="none">
                <a:solidFill>
                  <a:srgbClr val="000000"/>
                </a:solidFill>
                <a:latin typeface="Trebuchet MS"/>
                <a:ea typeface="Trebuchet MS"/>
                <a:cs typeface="Trebuchet MS"/>
                <a:sym typeface="Trebuchet MS"/>
              </a:rPr>
              <a:t>More to come!</a:t>
            </a:r>
            <a:endParaRPr sz="3000" b="0" i="0" u="none" strike="noStrike" cap="none">
              <a:solidFill>
                <a:srgbClr val="FFFFFF"/>
              </a:solidFill>
              <a:latin typeface="Trebuchet MS"/>
              <a:ea typeface="Trebuchet MS"/>
              <a:cs typeface="Trebuchet MS"/>
              <a:sym typeface="Trebuchet MS"/>
            </a:endParaRPr>
          </a:p>
        </p:txBody>
      </p:sp>
      <p:sp>
        <p:nvSpPr>
          <p:cNvPr id="1807" name="Google Shape;1807;p86"/>
          <p:cNvSpPr/>
          <p:nvPr/>
        </p:nvSpPr>
        <p:spPr>
          <a:xfrm>
            <a:off x="1772317" y="8222008"/>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700"/>
              <a:buFont typeface="Trebuchet MS"/>
              <a:buNone/>
            </a:pPr>
            <a:r>
              <a:rPr lang="en-US" sz="2000" b="0" i="0" u="none" strike="noStrike" cap="none">
                <a:solidFill>
                  <a:srgbClr val="FFFFFF"/>
                </a:solidFill>
                <a:latin typeface="Trebuchet MS"/>
                <a:ea typeface="Trebuchet MS"/>
                <a:cs typeface="Trebuchet MS"/>
                <a:sym typeface="Trebuchet MS"/>
              </a:rPr>
              <a:t>Peak Finding</a:t>
            </a:r>
            <a:endParaRPr sz="2000" b="0" i="0" u="none" strike="noStrike" cap="none">
              <a:solidFill>
                <a:srgbClr val="000000"/>
              </a:solidFill>
              <a:latin typeface="Arial"/>
              <a:ea typeface="Arial"/>
              <a:cs typeface="Arial"/>
              <a:sym typeface="Arial"/>
            </a:endParaRPr>
          </a:p>
        </p:txBody>
      </p:sp>
      <p:sp>
        <p:nvSpPr>
          <p:cNvPr id="1808" name="Google Shape;1808;p8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 Selected Algorithms</a:t>
            </a:r>
            <a:endParaRPr/>
          </a:p>
        </p:txBody>
      </p:sp>
      <p:sp>
        <p:nvSpPr>
          <p:cNvPr id="1809" name="Google Shape;1809;p8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300"/>
              <a:buFont typeface="Trebuchet MS"/>
              <a:buNone/>
            </a:pPr>
            <a:r>
              <a:rPr lang="en-US"/>
              <a:t>GPU-accelerated SciPy 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23"/>
          <p:cNvSpPr txBox="1">
            <a:spLocks noGrp="1"/>
          </p:cNvSpPr>
          <p:nvPr>
            <p:ph type="body" idx="1"/>
          </p:nvPr>
        </p:nvSpPr>
        <p:spPr>
          <a:xfrm>
            <a:off x="830580" y="7004235"/>
            <a:ext cx="9532000" cy="2131113"/>
          </a:xfrm>
          <a:prstGeom prst="rect">
            <a:avLst/>
          </a:prstGeom>
          <a:noFill/>
          <a:ln>
            <a:noFill/>
          </a:ln>
        </p:spPr>
        <p:txBody>
          <a:bodyPr spcFirstLastPara="1" wrap="square" lIns="91425" tIns="45700" rIns="91425" bIns="45700" anchor="t" anchorCtr="0">
            <a:noAutofit/>
          </a:bodyPr>
          <a:lstStyle/>
          <a:p>
            <a:pPr marL="282575" lvl="0" indent="-282575" algn="l" rtl="0">
              <a:lnSpc>
                <a:spcPct val="90000"/>
              </a:lnSpc>
              <a:spcBef>
                <a:spcPts val="0"/>
              </a:spcBef>
              <a:spcAft>
                <a:spcPts val="0"/>
              </a:spcAft>
              <a:buSzPts val="1600"/>
              <a:buChar char="🞂"/>
            </a:pPr>
            <a:r>
              <a:rPr lang="en-US" sz="2000"/>
              <a:t>Each system has its own internal memory format</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590" name="Google Shape;590;p23"/>
          <p:cNvPicPr preferRelativeResize="0"/>
          <p:nvPr/>
        </p:nvPicPr>
        <p:blipFill rotWithShape="1">
          <a:blip r:embed="rId3">
            <a:alphaModFix/>
          </a:blip>
          <a:srcRect r="49981" b="29453"/>
          <a:stretch/>
        </p:blipFill>
        <p:spPr>
          <a:xfrm>
            <a:off x="727890" y="2598013"/>
            <a:ext cx="7202230" cy="4022137"/>
          </a:xfrm>
          <a:prstGeom prst="rect">
            <a:avLst/>
          </a:prstGeom>
          <a:noFill/>
          <a:ln>
            <a:noFill/>
          </a:ln>
        </p:spPr>
      </p:pic>
      <p:pic>
        <p:nvPicPr>
          <p:cNvPr id="591" name="Google Shape;591;p23" descr="pacheArrow (@ApacheArrow) | Twitter"/>
          <p:cNvPicPr preferRelativeResize="0"/>
          <p:nvPr/>
        </p:nvPicPr>
        <p:blipFill rotWithShape="1">
          <a:blip r:embed="rId4">
            <a:alphaModFix/>
          </a:blip>
          <a:srcRect/>
          <a:stretch/>
        </p:blipFill>
        <p:spPr>
          <a:xfrm>
            <a:off x="13224620" y="1535904"/>
            <a:ext cx="561720" cy="561718"/>
          </a:xfrm>
          <a:prstGeom prst="rect">
            <a:avLst/>
          </a:prstGeom>
          <a:noFill/>
          <a:ln>
            <a:noFill/>
          </a:ln>
        </p:spPr>
      </p:pic>
      <p:sp>
        <p:nvSpPr>
          <p:cNvPr id="592" name="Google Shape;592;p23"/>
          <p:cNvSpPr txBox="1"/>
          <p:nvPr/>
        </p:nvSpPr>
        <p:spPr>
          <a:xfrm>
            <a:off x="9898998" y="7005220"/>
            <a:ext cx="7869457" cy="2131113"/>
          </a:xfrm>
          <a:prstGeom prst="rect">
            <a:avLst/>
          </a:prstGeom>
          <a:noFill/>
          <a:ln>
            <a:noFill/>
          </a:ln>
        </p:spPr>
        <p:txBody>
          <a:bodyPr spcFirstLastPara="1" wrap="square" lIns="91425" tIns="76200" rIns="91425" bIns="76200" anchor="t" anchorCtr="0">
            <a:noAutofit/>
          </a:bodyPr>
          <a:lstStyle/>
          <a:p>
            <a:pPr marL="282575" marR="0" lvl="0" indent="-282575" algn="l" rtl="0">
              <a:lnSpc>
                <a:spcPct val="90000"/>
              </a:lnSpc>
              <a:spcBef>
                <a:spcPts val="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All systems utilize the same memory format</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No overhead for cross-system communication</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Projects can share functionality (eg, Parquet-to-Arrow reader)</a:t>
            </a:r>
            <a:endParaRPr/>
          </a:p>
        </p:txBody>
      </p:sp>
      <p:sp>
        <p:nvSpPr>
          <p:cNvPr id="593" name="Google Shape;593;p23"/>
          <p:cNvSpPr/>
          <p:nvPr/>
        </p:nvSpPr>
        <p:spPr>
          <a:xfrm>
            <a:off x="864225" y="9280202"/>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333" b="0" i="1" u="none" strike="noStrike" cap="none">
                <a:solidFill>
                  <a:schemeClr val="accent5"/>
                </a:solidFill>
                <a:latin typeface="Trebuchet MS"/>
                <a:ea typeface="Trebuchet MS"/>
                <a:cs typeface="Trebuchet MS"/>
                <a:sym typeface="Trebuchet MS"/>
              </a:rPr>
              <a:t>Source: From Apache Arrow Home Page - https://arrow.apache.org/</a:t>
            </a:r>
            <a:endParaRPr/>
          </a:p>
        </p:txBody>
      </p:sp>
      <p:pic>
        <p:nvPicPr>
          <p:cNvPr id="594" name="Google Shape;594;p23"/>
          <p:cNvPicPr preferRelativeResize="0"/>
          <p:nvPr/>
        </p:nvPicPr>
        <p:blipFill rotWithShape="1">
          <a:blip r:embed="rId3">
            <a:alphaModFix/>
          </a:blip>
          <a:srcRect l="52081" r="-2100" b="29453"/>
          <a:stretch/>
        </p:blipFill>
        <p:spPr>
          <a:xfrm>
            <a:off x="9454822" y="2384533"/>
            <a:ext cx="7269073" cy="4059465"/>
          </a:xfrm>
          <a:prstGeom prst="rect">
            <a:avLst/>
          </a:prstGeom>
          <a:noFill/>
          <a:ln>
            <a:noFill/>
          </a:ln>
        </p:spPr>
      </p:pic>
      <p:sp>
        <p:nvSpPr>
          <p:cNvPr id="595" name="Google Shape;595;p2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Learning from Apache Arrow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graphicFrame>
        <p:nvGraphicFramePr>
          <p:cNvPr id="1814" name="Google Shape;1814;p87"/>
          <p:cNvGraphicFramePr/>
          <p:nvPr/>
        </p:nvGraphicFramePr>
        <p:xfrm>
          <a:off x="1387927" y="3084107"/>
          <a:ext cx="3000000" cy="3000000"/>
        </p:xfrm>
        <a:graphic>
          <a:graphicData uri="http://schemas.openxmlformats.org/drawingml/2006/table">
            <a:tbl>
              <a:tblPr firstRow="1" bandRow="1">
                <a:noFill/>
                <a:tableStyleId>{DCA39D5F-E122-4496-8F12-8F3B1BBE0A3A}</a:tableStyleId>
              </a:tblPr>
              <a:tblGrid>
                <a:gridCol w="3878050">
                  <a:extLst>
                    <a:ext uri="{9D8B030D-6E8A-4147-A177-3AD203B41FA5}">
                      <a16:colId xmlns:a16="http://schemas.microsoft.com/office/drawing/2014/main" val="20000"/>
                    </a:ext>
                  </a:extLst>
                </a:gridCol>
                <a:gridCol w="3878050">
                  <a:extLst>
                    <a:ext uri="{9D8B030D-6E8A-4147-A177-3AD203B41FA5}">
                      <a16:colId xmlns:a16="http://schemas.microsoft.com/office/drawing/2014/main" val="20001"/>
                    </a:ext>
                  </a:extLst>
                </a:gridCol>
                <a:gridCol w="3878050">
                  <a:extLst>
                    <a:ext uri="{9D8B030D-6E8A-4147-A177-3AD203B41FA5}">
                      <a16:colId xmlns:a16="http://schemas.microsoft.com/office/drawing/2014/main" val="20002"/>
                    </a:ext>
                  </a:extLst>
                </a:gridCol>
                <a:gridCol w="3878050">
                  <a:extLst>
                    <a:ext uri="{9D8B030D-6E8A-4147-A177-3AD203B41FA5}">
                      <a16:colId xmlns:a16="http://schemas.microsoft.com/office/drawing/2014/main" val="20003"/>
                    </a:ext>
                  </a:extLst>
                </a:gridCol>
              </a:tblGrid>
              <a:tr h="678625">
                <a:tc>
                  <a:txBody>
                    <a:bodyPr/>
                    <a:lstStyle/>
                    <a:p>
                      <a:pPr marL="0" marR="0" lvl="0" indent="0" algn="ctr" rtl="0">
                        <a:lnSpc>
                          <a:spcPct val="100000"/>
                        </a:lnSpc>
                        <a:spcBef>
                          <a:spcPts val="0"/>
                        </a:spcBef>
                        <a:spcAft>
                          <a:spcPts val="0"/>
                        </a:spcAft>
                        <a:buNone/>
                      </a:pPr>
                      <a:r>
                        <a:rPr lang="en-US" sz="2000" b="1" u="none" strike="noStrike" cap="none">
                          <a:solidFill>
                            <a:srgbClr val="FFFFFF"/>
                          </a:solidFill>
                        </a:rPr>
                        <a:t>Method</a:t>
                      </a:r>
                      <a:endParaRPr sz="2000" b="1">
                        <a:solidFill>
                          <a:srgbClr val="FFFFFF"/>
                        </a:solidFill>
                      </a:endParaRPr>
                    </a:p>
                  </a:txBody>
                  <a:tcPr marL="152425" marR="152425" marT="76200" marB="76200">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b="1" u="none" strike="noStrike" cap="none">
                          <a:solidFill>
                            <a:srgbClr val="FFFFFF"/>
                          </a:solidFill>
                        </a:rPr>
                        <a:t>Scipy Signal (ms)</a:t>
                      </a:r>
                      <a:endParaRPr sz="2000" b="1">
                        <a:solidFill>
                          <a:srgbClr val="FFFFFF"/>
                        </a:solidFill>
                      </a:endParaRPr>
                    </a:p>
                  </a:txBody>
                  <a:tcPr marL="152425" marR="152425" marT="76200" marB="76200">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b="1" u="none" strike="noStrike" cap="none">
                          <a:solidFill>
                            <a:srgbClr val="FFFFFF"/>
                          </a:solidFill>
                        </a:rPr>
                        <a:t>cuSignal (ms)</a:t>
                      </a:r>
                      <a:endParaRPr sz="2000" b="1">
                        <a:solidFill>
                          <a:srgbClr val="FFFFFF"/>
                        </a:solidFill>
                      </a:endParaRPr>
                    </a:p>
                  </a:txBody>
                  <a:tcPr marL="152425" marR="152425" marT="76200" marB="76200">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b="1" u="none" strike="noStrike" cap="none">
                          <a:solidFill>
                            <a:srgbClr val="FFFFFF"/>
                          </a:solidFill>
                        </a:rPr>
                        <a:t>Speedup (xN)</a:t>
                      </a:r>
                      <a:endParaRPr sz="2000" b="1">
                        <a:solidFill>
                          <a:srgbClr val="FFFFFF"/>
                        </a:solidFill>
                      </a:endParaRPr>
                    </a:p>
                  </a:txBody>
                  <a:tcPr marL="152425" marR="152425" marT="76200" marB="76200">
                    <a:lnB w="9525" cap="flat" cmpd="sng">
                      <a:solidFill>
                        <a:srgbClr val="9E9E9E"/>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8625">
                <a:tc>
                  <a:txBody>
                    <a:bodyPr/>
                    <a:lstStyle/>
                    <a:p>
                      <a:pPr marL="0" marR="0" lvl="0" indent="0" algn="ctr" rtl="0">
                        <a:lnSpc>
                          <a:spcPct val="100000"/>
                        </a:lnSpc>
                        <a:spcBef>
                          <a:spcPts val="0"/>
                        </a:spcBef>
                        <a:spcAft>
                          <a:spcPts val="0"/>
                        </a:spcAft>
                        <a:buNone/>
                      </a:pPr>
                      <a:r>
                        <a:rPr lang="en-US" sz="2000" u="none" strike="noStrike" cap="none">
                          <a:solidFill>
                            <a:srgbClr val="FFFFFF"/>
                          </a:solidFill>
                        </a:rPr>
                        <a:t>fftconvolve</a:t>
                      </a:r>
                      <a:endParaRPr sz="2000" u="none" strike="noStrike" cap="none">
                        <a:solidFill>
                          <a:srgbClr val="FFFFFF"/>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27300</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85.1</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320.8</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extLst>
                  <a:ext uri="{0D108BD9-81ED-4DB2-BD59-A6C34878D82A}">
                    <a16:rowId xmlns:a16="http://schemas.microsoft.com/office/drawing/2014/main" val="10001"/>
                  </a:ext>
                </a:extLst>
              </a:tr>
              <a:tr h="678625">
                <a:tc>
                  <a:txBody>
                    <a:bodyPr/>
                    <a:lstStyle/>
                    <a:p>
                      <a:pPr marL="0" marR="0" lvl="0" indent="0" algn="ctr" rtl="0">
                        <a:lnSpc>
                          <a:spcPct val="100000"/>
                        </a:lnSpc>
                        <a:spcBef>
                          <a:spcPts val="0"/>
                        </a:spcBef>
                        <a:spcAft>
                          <a:spcPts val="0"/>
                        </a:spcAft>
                        <a:buNone/>
                      </a:pPr>
                      <a:r>
                        <a:rPr lang="en-US" sz="2000" u="none" strike="noStrike" cap="none">
                          <a:solidFill>
                            <a:srgbClr val="FFFFFF"/>
                          </a:solidFill>
                        </a:rPr>
                        <a:t>correlate</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4020</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47.4</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84.8</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78625">
                <a:tc>
                  <a:txBody>
                    <a:bodyPr/>
                    <a:lstStyle/>
                    <a:p>
                      <a:pPr marL="0" marR="0" lvl="0" indent="0" algn="ctr" rtl="0">
                        <a:lnSpc>
                          <a:spcPct val="100000"/>
                        </a:lnSpc>
                        <a:spcBef>
                          <a:spcPts val="0"/>
                        </a:spcBef>
                        <a:spcAft>
                          <a:spcPts val="0"/>
                        </a:spcAft>
                        <a:buNone/>
                      </a:pPr>
                      <a:r>
                        <a:rPr lang="en-US" sz="2000" u="none" strike="noStrike" cap="none">
                          <a:solidFill>
                            <a:srgbClr val="FFFFFF"/>
                          </a:solidFill>
                        </a:rPr>
                        <a:t>resample</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14700</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45.9</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320.2</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extLst>
                  <a:ext uri="{0D108BD9-81ED-4DB2-BD59-A6C34878D82A}">
                    <a16:rowId xmlns:a16="http://schemas.microsoft.com/office/drawing/2014/main" val="10003"/>
                  </a:ext>
                </a:extLst>
              </a:tr>
              <a:tr h="678625">
                <a:tc>
                  <a:txBody>
                    <a:bodyPr/>
                    <a:lstStyle/>
                    <a:p>
                      <a:pPr marL="0" marR="0" lvl="0" indent="0" algn="ctr" rtl="0">
                        <a:lnSpc>
                          <a:spcPct val="100000"/>
                        </a:lnSpc>
                        <a:spcBef>
                          <a:spcPts val="0"/>
                        </a:spcBef>
                        <a:spcAft>
                          <a:spcPts val="0"/>
                        </a:spcAft>
                        <a:buNone/>
                      </a:pPr>
                      <a:r>
                        <a:rPr lang="en-US" sz="2000" u="none" strike="noStrike" cap="none">
                          <a:solidFill>
                            <a:srgbClr val="FFFFFF"/>
                          </a:solidFill>
                        </a:rPr>
                        <a:t>resample_poly</a:t>
                      </a:r>
                      <a:endParaRPr sz="2000" u="none" strike="noStrike" cap="none">
                        <a:solidFill>
                          <a:srgbClr val="FFFFFF"/>
                        </a:solidFill>
                      </a:endParaRPr>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2360</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8.29</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284.6</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78625">
                <a:tc>
                  <a:txBody>
                    <a:bodyPr/>
                    <a:lstStyle/>
                    <a:p>
                      <a:pPr marL="0" marR="0" lvl="0" indent="0" algn="ctr" rtl="0">
                        <a:lnSpc>
                          <a:spcPct val="100000"/>
                        </a:lnSpc>
                        <a:spcBef>
                          <a:spcPts val="0"/>
                        </a:spcBef>
                        <a:spcAft>
                          <a:spcPts val="0"/>
                        </a:spcAft>
                        <a:buNone/>
                      </a:pPr>
                      <a:r>
                        <a:rPr lang="en-US" sz="2000" u="none" strike="noStrike" cap="none">
                          <a:solidFill>
                            <a:srgbClr val="FFFFFF"/>
                          </a:solidFill>
                        </a:rPr>
                        <a:t>welch</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4870</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45.5</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107.0</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extLst>
                  <a:ext uri="{0D108BD9-81ED-4DB2-BD59-A6C34878D82A}">
                    <a16:rowId xmlns:a16="http://schemas.microsoft.com/office/drawing/2014/main" val="10005"/>
                  </a:ext>
                </a:extLst>
              </a:tr>
              <a:tr h="678625">
                <a:tc>
                  <a:txBody>
                    <a:bodyPr/>
                    <a:lstStyle/>
                    <a:p>
                      <a:pPr marL="0" marR="0" lvl="0" indent="0" algn="ctr" rtl="0">
                        <a:lnSpc>
                          <a:spcPct val="100000"/>
                        </a:lnSpc>
                        <a:spcBef>
                          <a:spcPts val="0"/>
                        </a:spcBef>
                        <a:spcAft>
                          <a:spcPts val="0"/>
                        </a:spcAft>
                        <a:buNone/>
                      </a:pPr>
                      <a:r>
                        <a:rPr lang="en-US" sz="2000" u="none" strike="noStrike" cap="none">
                          <a:solidFill>
                            <a:srgbClr val="FFFFFF"/>
                          </a:solidFill>
                        </a:rPr>
                        <a:t>spectrogram</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2520</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23.3</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108.1</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678625">
                <a:tc>
                  <a:txBody>
                    <a:bodyPr/>
                    <a:lstStyle/>
                    <a:p>
                      <a:pPr marL="0" marR="0" lvl="0" indent="0" algn="ctr" rtl="0">
                        <a:lnSpc>
                          <a:spcPct val="100000"/>
                        </a:lnSpc>
                        <a:spcBef>
                          <a:spcPts val="0"/>
                        </a:spcBef>
                        <a:spcAft>
                          <a:spcPts val="0"/>
                        </a:spcAft>
                        <a:buNone/>
                      </a:pPr>
                      <a:r>
                        <a:rPr lang="en-US" sz="2000" u="none" strike="noStrike" cap="none">
                          <a:solidFill>
                            <a:srgbClr val="FFFFFF"/>
                          </a:solidFill>
                        </a:rPr>
                        <a:t>convolve2d</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8410</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9.92</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tc>
                  <a:txBody>
                    <a:bodyPr/>
                    <a:lstStyle/>
                    <a:p>
                      <a:pPr marL="0" marR="0" lvl="0" indent="0" algn="ctr" rtl="0">
                        <a:lnSpc>
                          <a:spcPct val="100000"/>
                        </a:lnSpc>
                        <a:spcBef>
                          <a:spcPts val="0"/>
                        </a:spcBef>
                        <a:spcAft>
                          <a:spcPts val="0"/>
                        </a:spcAft>
                        <a:buNone/>
                      </a:pPr>
                      <a:r>
                        <a:rPr lang="en-US" sz="2000" u="none" strike="noStrike" cap="none">
                          <a:solidFill>
                            <a:srgbClr val="000000"/>
                          </a:solidFill>
                        </a:rPr>
                        <a:t>847.7</a:t>
                      </a:r>
                      <a:endParaRPr sz="2000"/>
                    </a:p>
                  </a:txBody>
                  <a:tcPr marL="91450" marR="91450" marT="45725" marB="457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1CAD8"/>
                    </a:solidFill>
                  </a:tcPr>
                </a:tc>
                <a:extLst>
                  <a:ext uri="{0D108BD9-81ED-4DB2-BD59-A6C34878D82A}">
                    <a16:rowId xmlns:a16="http://schemas.microsoft.com/office/drawing/2014/main" val="10007"/>
                  </a:ext>
                </a:extLst>
              </a:tr>
            </a:tbl>
          </a:graphicData>
        </a:graphic>
      </p:graphicFrame>
      <p:sp>
        <p:nvSpPr>
          <p:cNvPr id="1815" name="Google Shape;1815;p87"/>
          <p:cNvSpPr txBox="1"/>
          <p:nvPr/>
        </p:nvSpPr>
        <p:spPr>
          <a:xfrm>
            <a:off x="1643015" y="8773263"/>
            <a:ext cx="150021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300" b="0" i="0" u="none" strike="noStrike" cap="none">
                <a:solidFill>
                  <a:srgbClr val="000000"/>
                </a:solidFill>
                <a:latin typeface="Trebuchet MS"/>
                <a:ea typeface="Trebuchet MS"/>
                <a:cs typeface="Trebuchet MS"/>
                <a:sym typeface="Trebuchet MS"/>
              </a:rPr>
              <a:t>Learn more about cuSignal functionality and performance by browsing the </a:t>
            </a:r>
            <a:r>
              <a:rPr lang="en-US" sz="2300" b="0" i="0" u="sng" strike="noStrike" cap="none">
                <a:solidFill>
                  <a:schemeClr val="hlink"/>
                </a:solidFill>
                <a:latin typeface="Trebuchet MS"/>
                <a:ea typeface="Trebuchet MS"/>
                <a:cs typeface="Trebuchet MS"/>
                <a:sym typeface="Trebuchet MS"/>
                <a:hlinkClick r:id="rId3"/>
              </a:rPr>
              <a:t>notebooks</a:t>
            </a:r>
            <a:endParaRPr sz="2300" b="0" i="0" u="none" strike="noStrike" cap="none">
              <a:solidFill>
                <a:srgbClr val="000000"/>
              </a:solidFill>
              <a:latin typeface="Trebuchet MS"/>
              <a:ea typeface="Trebuchet MS"/>
              <a:cs typeface="Trebuchet MS"/>
              <a:sym typeface="Trebuchet MS"/>
            </a:endParaRPr>
          </a:p>
        </p:txBody>
      </p:sp>
      <p:sp>
        <p:nvSpPr>
          <p:cNvPr id="1816" name="Google Shape;1816;p8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Speed of Light Performance – V100</a:t>
            </a:r>
            <a:endParaRPr/>
          </a:p>
        </p:txBody>
      </p:sp>
      <p:sp>
        <p:nvSpPr>
          <p:cNvPr id="1817" name="Google Shape;1817;p8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762000" lvl="0" indent="-381000" algn="ctr" rtl="0">
              <a:spcBef>
                <a:spcPts val="1500"/>
              </a:spcBef>
              <a:spcAft>
                <a:spcPts val="0"/>
              </a:spcAft>
              <a:buSzPts val="3300"/>
              <a:buFont typeface="Trebuchet MS"/>
              <a:buNone/>
            </a:pPr>
            <a:r>
              <a:rPr lang="en-US" sz="2700" i="1"/>
              <a:t>timeit</a:t>
            </a:r>
            <a:r>
              <a:rPr lang="en-US" sz="2700"/>
              <a:t> (7 runs) rather than </a:t>
            </a:r>
            <a:r>
              <a:rPr lang="en-US" sz="2700" i="1"/>
              <a:t>time</a:t>
            </a:r>
            <a:r>
              <a:rPr lang="en-US" sz="2700"/>
              <a:t>. Benchmarked with ~1e8 sample signals on a DGX Station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88"/>
          <p:cNvSpPr txBox="1"/>
          <p:nvPr/>
        </p:nvSpPr>
        <p:spPr>
          <a:xfrm>
            <a:off x="830580"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rgbClr val="4C4C4C"/>
                </a:solidFill>
                <a:latin typeface="Trebuchet MS"/>
                <a:ea typeface="Trebuchet MS"/>
                <a:cs typeface="Trebuchet MS"/>
                <a:sym typeface="Trebuchet MS"/>
              </a:rPr>
              <a:t>Seamless Data Handoff from cuSignal to PyTorch &gt;=1.4</a:t>
            </a:r>
            <a:endParaRPr sz="2300"/>
          </a:p>
        </p:txBody>
      </p:sp>
      <p:sp>
        <p:nvSpPr>
          <p:cNvPr id="1823" name="Google Shape;1823;p88"/>
          <p:cNvSpPr txBox="1"/>
          <p:nvPr/>
        </p:nvSpPr>
        <p:spPr>
          <a:xfrm>
            <a:off x="830582"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Leveraging the </a:t>
            </a:r>
            <a:r>
              <a:rPr lang="en-US" sz="2000" b="0" i="1" u="none" strike="noStrike" cap="none">
                <a:solidFill>
                  <a:schemeClr val="lt2"/>
                </a:solidFill>
                <a:latin typeface="Trebuchet MS"/>
                <a:ea typeface="Trebuchet MS"/>
                <a:cs typeface="Trebuchet MS"/>
                <a:sym typeface="Trebuchet MS"/>
              </a:rPr>
              <a:t>__cuda_array_interface__</a:t>
            </a:r>
            <a:r>
              <a:rPr lang="en-US" sz="2000" b="0" i="0" u="none" strike="noStrike" cap="none">
                <a:solidFill>
                  <a:schemeClr val="lt2"/>
                </a:solidFill>
                <a:latin typeface="Trebuchet MS"/>
                <a:ea typeface="Trebuchet MS"/>
                <a:cs typeface="Trebuchet MS"/>
                <a:sym typeface="Trebuchet MS"/>
              </a:rPr>
              <a:t> for Speed of Light End-to-End Performance</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824" name="Google Shape;1824;p88"/>
          <p:cNvPicPr preferRelativeResize="0"/>
          <p:nvPr/>
        </p:nvPicPr>
        <p:blipFill rotWithShape="1">
          <a:blip r:embed="rId3">
            <a:alphaModFix/>
          </a:blip>
          <a:srcRect r="1039"/>
          <a:stretch/>
        </p:blipFill>
        <p:spPr>
          <a:xfrm>
            <a:off x="962958" y="4592208"/>
            <a:ext cx="7392875" cy="4620125"/>
          </a:xfrm>
          <a:prstGeom prst="rect">
            <a:avLst/>
          </a:prstGeom>
          <a:noFill/>
          <a:ln>
            <a:noFill/>
          </a:ln>
        </p:spPr>
      </p:pic>
      <p:sp>
        <p:nvSpPr>
          <p:cNvPr id="1825" name="Google Shape;1825;p88"/>
          <p:cNvSpPr txBox="1"/>
          <p:nvPr/>
        </p:nvSpPr>
        <p:spPr>
          <a:xfrm>
            <a:off x="9662092"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chemeClr val="dk2"/>
                </a:solidFill>
                <a:latin typeface="Trebuchet MS"/>
                <a:ea typeface="Trebuchet MS"/>
                <a:cs typeface="Trebuchet MS"/>
                <a:sym typeface="Trebuchet MS"/>
              </a:rPr>
              <a:t>Enabling Online Signal Processing with Zero-Copy Memory</a:t>
            </a:r>
            <a:endParaRPr sz="2300"/>
          </a:p>
        </p:txBody>
      </p:sp>
      <p:sp>
        <p:nvSpPr>
          <p:cNvPr id="1826" name="Google Shape;1826;p88"/>
          <p:cNvSpPr txBox="1"/>
          <p:nvPr/>
        </p:nvSpPr>
        <p:spPr>
          <a:xfrm>
            <a:off x="9662093"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CPU &lt;-&gt; GPU Direct Memory Access with Numba’s Mapped Array</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827" name="Google Shape;1827;p88"/>
          <p:cNvPicPr preferRelativeResize="0"/>
          <p:nvPr/>
        </p:nvPicPr>
        <p:blipFill rotWithShape="1">
          <a:blip r:embed="rId4">
            <a:alphaModFix/>
          </a:blip>
          <a:srcRect/>
          <a:stretch/>
        </p:blipFill>
        <p:spPr>
          <a:xfrm>
            <a:off x="10635583" y="4137563"/>
            <a:ext cx="5778708" cy="5529418"/>
          </a:xfrm>
          <a:prstGeom prst="rect">
            <a:avLst/>
          </a:prstGeom>
          <a:noFill/>
          <a:ln>
            <a:noFill/>
          </a:ln>
        </p:spPr>
      </p:pic>
      <p:sp>
        <p:nvSpPr>
          <p:cNvPr id="1828" name="Google Shape;1828;p8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Efficient Memory Handling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89"/>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Cyber Log Accelerators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9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CLX</a:t>
            </a:r>
            <a:endParaRPr/>
          </a:p>
        </p:txBody>
      </p:sp>
      <p:sp>
        <p:nvSpPr>
          <p:cNvPr id="1840" name="Google Shape;1840;p90"/>
          <p:cNvSpPr txBox="1">
            <a:spLocks noGrp="1"/>
          </p:cNvSpPr>
          <p:nvPr>
            <p:ph type="body" idx="1"/>
          </p:nvPr>
        </p:nvSpPr>
        <p:spPr>
          <a:xfrm>
            <a:off x="861250" y="3505059"/>
            <a:ext cx="79611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Font typeface="Trebuchet MS"/>
              <a:buNone/>
            </a:pPr>
            <a:r>
              <a:rPr lang="en-US"/>
              <a:t>Built using RAPIDS and GPU-accelerated platforms</a:t>
            </a:r>
            <a:endParaRPr/>
          </a:p>
          <a:p>
            <a:pPr marL="0" lvl="0" indent="0" algn="l" rtl="0">
              <a:lnSpc>
                <a:spcPct val="90000"/>
              </a:lnSpc>
              <a:spcBef>
                <a:spcPts val="3000"/>
              </a:spcBef>
              <a:spcAft>
                <a:spcPts val="0"/>
              </a:spcAft>
              <a:buClr>
                <a:schemeClr val="dk1"/>
              </a:buClr>
              <a:buSzPts val="2400"/>
              <a:buFont typeface="Trebuchet MS"/>
              <a:buNone/>
            </a:pPr>
            <a:r>
              <a:rPr lang="en-US"/>
              <a:t>Targeted towards Senior SOC (Security Operations Center) Analysts, InfoSec Data Scientists, Threat Hunters, and Forensic Investigators</a:t>
            </a:r>
            <a:endParaRPr/>
          </a:p>
          <a:p>
            <a:pPr marL="0" lvl="0" indent="0" algn="l" rtl="0">
              <a:lnSpc>
                <a:spcPct val="90000"/>
              </a:lnSpc>
              <a:spcBef>
                <a:spcPts val="3000"/>
              </a:spcBef>
              <a:spcAft>
                <a:spcPts val="0"/>
              </a:spcAft>
              <a:buClr>
                <a:schemeClr val="dk1"/>
              </a:buClr>
              <a:buSzPts val="2400"/>
              <a:buFont typeface="Trebuchet MS"/>
              <a:buNone/>
            </a:pPr>
            <a:r>
              <a:rPr lang="en-US" b="1"/>
              <a:t>Notebooks</a:t>
            </a:r>
            <a:r>
              <a:rPr lang="en-US"/>
              <a:t> geared towards info sec and cybersecurity data scientists and data engineers</a:t>
            </a:r>
            <a:endParaRPr/>
          </a:p>
          <a:p>
            <a:pPr marL="0" lvl="0" indent="0" algn="l" rtl="0">
              <a:lnSpc>
                <a:spcPct val="90000"/>
              </a:lnSpc>
              <a:spcBef>
                <a:spcPts val="3000"/>
              </a:spcBef>
              <a:spcAft>
                <a:spcPts val="0"/>
              </a:spcAft>
              <a:buClr>
                <a:schemeClr val="dk1"/>
              </a:buClr>
              <a:buSzPts val="2400"/>
              <a:buFont typeface="Trebuchet MS"/>
              <a:buNone/>
            </a:pPr>
            <a:r>
              <a:rPr lang="en-US" b="1"/>
              <a:t>SIEM integrations </a:t>
            </a:r>
            <a:r>
              <a:rPr lang="en-US"/>
              <a:t>that enable easy data import/export and data access</a:t>
            </a:r>
            <a:endParaRPr/>
          </a:p>
          <a:p>
            <a:pPr marL="0" lvl="0" indent="0" algn="l" rtl="0">
              <a:lnSpc>
                <a:spcPct val="90000"/>
              </a:lnSpc>
              <a:spcBef>
                <a:spcPts val="3000"/>
              </a:spcBef>
              <a:spcAft>
                <a:spcPts val="0"/>
              </a:spcAft>
              <a:buClr>
                <a:schemeClr val="dk1"/>
              </a:buClr>
              <a:buSzPts val="2400"/>
              <a:buFont typeface="Trebuchet MS"/>
              <a:buNone/>
            </a:pPr>
            <a:r>
              <a:rPr lang="en-US">
                <a:latin typeface="Trebuchet MS"/>
                <a:ea typeface="Trebuchet MS"/>
                <a:cs typeface="Trebuchet MS"/>
                <a:sym typeface="Trebuchet MS"/>
              </a:rPr>
              <a:t>Workflow and I/O </a:t>
            </a:r>
            <a:r>
              <a:rPr lang="en-US" b="1">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endParaRPr/>
          </a:p>
          <a:p>
            <a:pPr marL="0" lvl="0" indent="0" algn="l" rtl="0">
              <a:lnSpc>
                <a:spcPct val="90000"/>
              </a:lnSpc>
              <a:spcBef>
                <a:spcPts val="3000"/>
              </a:spcBef>
              <a:spcAft>
                <a:spcPts val="0"/>
              </a:spcAft>
              <a:buClr>
                <a:schemeClr val="dk1"/>
              </a:buClr>
              <a:buSzPts val="2400"/>
              <a:buFont typeface="Trebuchet MS"/>
              <a:buNone/>
            </a:pPr>
            <a:r>
              <a:rPr lang="en-US"/>
              <a:t>Cyber-specific </a:t>
            </a:r>
            <a:r>
              <a:rPr lang="en-US" b="1"/>
              <a:t>primitives</a:t>
            </a:r>
            <a:r>
              <a:rPr lang="en-US"/>
              <a:t> that provide accelerated functions across cyber data types</a:t>
            </a:r>
            <a:endParaRPr/>
          </a:p>
        </p:txBody>
      </p:sp>
      <p:sp>
        <p:nvSpPr>
          <p:cNvPr id="1841" name="Google Shape;1841;p9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Cyber Log Accelerators</a:t>
            </a:r>
            <a:endParaRPr/>
          </a:p>
        </p:txBody>
      </p:sp>
      <p:grpSp>
        <p:nvGrpSpPr>
          <p:cNvPr id="1842" name="Google Shape;1842;p90"/>
          <p:cNvGrpSpPr/>
          <p:nvPr/>
        </p:nvGrpSpPr>
        <p:grpSpPr>
          <a:xfrm>
            <a:off x="9151305" y="4465139"/>
            <a:ext cx="8306620" cy="3602442"/>
            <a:chOff x="5490674" y="2679029"/>
            <a:chExt cx="4983872" cy="2161422"/>
          </a:xfrm>
        </p:grpSpPr>
        <p:sp>
          <p:nvSpPr>
            <p:cNvPr id="1843" name="Google Shape;1843;p90"/>
            <p:cNvSpPr/>
            <p:nvPr/>
          </p:nvSpPr>
          <p:spPr>
            <a:xfrm>
              <a:off x="5490674" y="2679029"/>
              <a:ext cx="1405200" cy="1892100"/>
            </a:xfrm>
            <a:prstGeom prst="rect">
              <a:avLst/>
            </a:prstGeom>
            <a:solidFill>
              <a:srgbClr val="86868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333">
                <a:solidFill>
                  <a:srgbClr val="4A4A4A"/>
                </a:solidFill>
                <a:latin typeface="Arial"/>
                <a:ea typeface="Arial"/>
                <a:cs typeface="Arial"/>
                <a:sym typeface="Arial"/>
              </a:endParaRPr>
            </a:p>
          </p:txBody>
        </p:sp>
        <p:sp>
          <p:nvSpPr>
            <p:cNvPr id="1844" name="Google Shape;1844;p90"/>
            <p:cNvSpPr/>
            <p:nvPr/>
          </p:nvSpPr>
          <p:spPr>
            <a:xfrm>
              <a:off x="7273246" y="2679030"/>
              <a:ext cx="3201300" cy="3234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45" name="Google Shape;1845;p90"/>
            <p:cNvSpPr/>
            <p:nvPr/>
          </p:nvSpPr>
          <p:spPr>
            <a:xfrm>
              <a:off x="7273246" y="3048586"/>
              <a:ext cx="3201300" cy="3234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46" name="Google Shape;1846;p90"/>
            <p:cNvSpPr/>
            <p:nvPr/>
          </p:nvSpPr>
          <p:spPr>
            <a:xfrm>
              <a:off x="7273246" y="3409887"/>
              <a:ext cx="3201300" cy="3234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47" name="Google Shape;1847;p90"/>
            <p:cNvSpPr/>
            <p:nvPr/>
          </p:nvSpPr>
          <p:spPr>
            <a:xfrm>
              <a:off x="7273246" y="3782440"/>
              <a:ext cx="1036500" cy="7887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48" name="Google Shape;1848;p90"/>
            <p:cNvSpPr/>
            <p:nvPr/>
          </p:nvSpPr>
          <p:spPr>
            <a:xfrm>
              <a:off x="9437996" y="3782440"/>
              <a:ext cx="1036500" cy="7887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49" name="Google Shape;1849;p90"/>
            <p:cNvSpPr/>
            <p:nvPr/>
          </p:nvSpPr>
          <p:spPr>
            <a:xfrm>
              <a:off x="8355620" y="3782440"/>
              <a:ext cx="1036500" cy="788700"/>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850" name="Google Shape;1850;p90"/>
            <p:cNvGrpSpPr/>
            <p:nvPr/>
          </p:nvGrpSpPr>
          <p:grpSpPr>
            <a:xfrm>
              <a:off x="6933021" y="2840705"/>
              <a:ext cx="311700" cy="1334974"/>
              <a:chOff x="6924056" y="2840705"/>
              <a:chExt cx="311700" cy="1334974"/>
            </a:xfrm>
          </p:grpSpPr>
          <p:cxnSp>
            <p:nvCxnSpPr>
              <p:cNvPr id="1851" name="Google Shape;1851;p90"/>
              <p:cNvCxnSpPr/>
              <p:nvPr/>
            </p:nvCxnSpPr>
            <p:spPr>
              <a:xfrm>
                <a:off x="6924056" y="2840705"/>
                <a:ext cx="311700" cy="0"/>
              </a:xfrm>
              <a:prstGeom prst="straightConnector1">
                <a:avLst/>
              </a:prstGeom>
              <a:noFill/>
              <a:ln w="28575" cap="flat" cmpd="sng">
                <a:solidFill>
                  <a:srgbClr val="B3B3B3"/>
                </a:solidFill>
                <a:prstDash val="solid"/>
                <a:round/>
                <a:headEnd type="triangle" w="med" len="med"/>
                <a:tailEnd type="none" w="sm" len="sm"/>
              </a:ln>
            </p:spPr>
          </p:cxnSp>
          <p:cxnSp>
            <p:nvCxnSpPr>
              <p:cNvPr id="1852" name="Google Shape;1852;p90"/>
              <p:cNvCxnSpPr/>
              <p:nvPr/>
            </p:nvCxnSpPr>
            <p:spPr>
              <a:xfrm>
                <a:off x="6924056" y="32102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853" name="Google Shape;1853;p90"/>
              <p:cNvCxnSpPr/>
              <p:nvPr/>
            </p:nvCxnSpPr>
            <p:spPr>
              <a:xfrm>
                <a:off x="6924056" y="35715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854" name="Google Shape;1854;p90"/>
              <p:cNvCxnSpPr/>
              <p:nvPr/>
            </p:nvCxnSpPr>
            <p:spPr>
              <a:xfrm>
                <a:off x="6924056" y="4175679"/>
                <a:ext cx="311700" cy="0"/>
              </a:xfrm>
              <a:prstGeom prst="straightConnector1">
                <a:avLst/>
              </a:prstGeom>
              <a:noFill/>
              <a:ln w="28575" cap="flat" cmpd="sng">
                <a:solidFill>
                  <a:srgbClr val="B3B3B3"/>
                </a:solidFill>
                <a:prstDash val="solid"/>
                <a:round/>
                <a:headEnd type="triangle" w="med" len="med"/>
                <a:tailEnd type="triangle" w="med" len="med"/>
              </a:ln>
            </p:spPr>
          </p:cxnSp>
        </p:grpSp>
        <p:pic>
          <p:nvPicPr>
            <p:cNvPr id="1855" name="Google Shape;1855;p90"/>
            <p:cNvPicPr preferRelativeResize="0"/>
            <p:nvPr/>
          </p:nvPicPr>
          <p:blipFill rotWithShape="1">
            <a:blip r:embed="rId3">
              <a:alphaModFix/>
            </a:blip>
            <a:srcRect/>
            <a:stretch/>
          </p:blipFill>
          <p:spPr>
            <a:xfrm>
              <a:off x="8316609" y="2750014"/>
              <a:ext cx="270308" cy="202632"/>
            </a:xfrm>
            <a:prstGeom prst="rect">
              <a:avLst/>
            </a:prstGeom>
            <a:noFill/>
            <a:ln>
              <a:noFill/>
            </a:ln>
          </p:spPr>
        </p:pic>
        <p:pic>
          <p:nvPicPr>
            <p:cNvPr id="1856" name="Google Shape;1856;p90"/>
            <p:cNvPicPr preferRelativeResize="0"/>
            <p:nvPr/>
          </p:nvPicPr>
          <p:blipFill rotWithShape="1">
            <a:blip r:embed="rId4">
              <a:alphaModFix/>
            </a:blip>
            <a:srcRect/>
            <a:stretch/>
          </p:blipFill>
          <p:spPr>
            <a:xfrm>
              <a:off x="9455153" y="2680104"/>
              <a:ext cx="352001" cy="319278"/>
            </a:xfrm>
            <a:prstGeom prst="rect">
              <a:avLst/>
            </a:prstGeom>
            <a:noFill/>
            <a:ln>
              <a:noFill/>
            </a:ln>
          </p:spPr>
        </p:pic>
        <p:pic>
          <p:nvPicPr>
            <p:cNvPr id="1857" name="Google Shape;1857;p90"/>
            <p:cNvPicPr preferRelativeResize="0"/>
            <p:nvPr/>
          </p:nvPicPr>
          <p:blipFill rotWithShape="1">
            <a:blip r:embed="rId5">
              <a:alphaModFix/>
            </a:blip>
            <a:srcRect/>
            <a:stretch/>
          </p:blipFill>
          <p:spPr>
            <a:xfrm>
              <a:off x="9138287" y="2719364"/>
              <a:ext cx="233281" cy="233281"/>
            </a:xfrm>
            <a:prstGeom prst="rect">
              <a:avLst/>
            </a:prstGeom>
            <a:noFill/>
            <a:ln>
              <a:noFill/>
            </a:ln>
          </p:spPr>
        </p:pic>
        <p:pic>
          <p:nvPicPr>
            <p:cNvPr id="1858" name="Google Shape;1858;p90"/>
            <p:cNvPicPr preferRelativeResize="0"/>
            <p:nvPr/>
          </p:nvPicPr>
          <p:blipFill rotWithShape="1">
            <a:blip r:embed="rId6">
              <a:alphaModFix/>
            </a:blip>
            <a:srcRect/>
            <a:stretch/>
          </p:blipFill>
          <p:spPr>
            <a:xfrm>
              <a:off x="8761264" y="2722496"/>
              <a:ext cx="233281" cy="233281"/>
            </a:xfrm>
            <a:prstGeom prst="rect">
              <a:avLst/>
            </a:prstGeom>
            <a:noFill/>
            <a:ln>
              <a:noFill/>
            </a:ln>
          </p:spPr>
        </p:pic>
        <p:sp>
          <p:nvSpPr>
            <p:cNvPr id="1859" name="Google Shape;1859;p90"/>
            <p:cNvSpPr txBox="1"/>
            <p:nvPr/>
          </p:nvSpPr>
          <p:spPr>
            <a:xfrm>
              <a:off x="7360710" y="2758672"/>
              <a:ext cx="653400" cy="193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860" name="Google Shape;1860;p90"/>
            <p:cNvSpPr txBox="1"/>
            <p:nvPr/>
          </p:nvSpPr>
          <p:spPr>
            <a:xfrm>
              <a:off x="7362713" y="3051583"/>
              <a:ext cx="9360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861" name="Google Shape;1861;p90"/>
            <p:cNvPicPr preferRelativeResize="0"/>
            <p:nvPr/>
          </p:nvPicPr>
          <p:blipFill rotWithShape="1">
            <a:blip r:embed="rId7">
              <a:alphaModFix/>
            </a:blip>
            <a:srcRect/>
            <a:stretch/>
          </p:blipFill>
          <p:spPr>
            <a:xfrm>
              <a:off x="9335252" y="3035455"/>
              <a:ext cx="468051" cy="300704"/>
            </a:xfrm>
            <a:prstGeom prst="rect">
              <a:avLst/>
            </a:prstGeom>
            <a:noFill/>
            <a:ln>
              <a:noFill/>
            </a:ln>
          </p:spPr>
        </p:pic>
        <p:pic>
          <p:nvPicPr>
            <p:cNvPr id="1862" name="Google Shape;1862;p90"/>
            <p:cNvPicPr preferRelativeResize="0"/>
            <p:nvPr/>
          </p:nvPicPr>
          <p:blipFill rotWithShape="1">
            <a:blip r:embed="rId8">
              <a:alphaModFix/>
            </a:blip>
            <a:srcRect/>
            <a:stretch/>
          </p:blipFill>
          <p:spPr>
            <a:xfrm>
              <a:off x="8338970" y="3105044"/>
              <a:ext cx="396420" cy="207783"/>
            </a:xfrm>
            <a:prstGeom prst="rect">
              <a:avLst/>
            </a:prstGeom>
            <a:noFill/>
            <a:ln>
              <a:noFill/>
            </a:ln>
          </p:spPr>
        </p:pic>
        <p:pic>
          <p:nvPicPr>
            <p:cNvPr id="1863" name="Google Shape;1863;p90"/>
            <p:cNvPicPr preferRelativeResize="0"/>
            <p:nvPr/>
          </p:nvPicPr>
          <p:blipFill rotWithShape="1">
            <a:blip r:embed="rId9">
              <a:alphaModFix/>
            </a:blip>
            <a:srcRect/>
            <a:stretch/>
          </p:blipFill>
          <p:spPr>
            <a:xfrm>
              <a:off x="9101031" y="3077208"/>
              <a:ext cx="268491" cy="268491"/>
            </a:xfrm>
            <a:prstGeom prst="rect">
              <a:avLst/>
            </a:prstGeom>
            <a:noFill/>
            <a:ln>
              <a:noFill/>
            </a:ln>
          </p:spPr>
        </p:pic>
        <p:pic>
          <p:nvPicPr>
            <p:cNvPr id="1864" name="Google Shape;1864;p90"/>
            <p:cNvPicPr preferRelativeResize="0"/>
            <p:nvPr/>
          </p:nvPicPr>
          <p:blipFill rotWithShape="1">
            <a:blip r:embed="rId10">
              <a:alphaModFix/>
            </a:blip>
            <a:srcRect/>
            <a:stretch/>
          </p:blipFill>
          <p:spPr>
            <a:xfrm>
              <a:off x="8774715" y="3083739"/>
              <a:ext cx="268491" cy="268491"/>
            </a:xfrm>
            <a:prstGeom prst="rect">
              <a:avLst/>
            </a:prstGeom>
            <a:noFill/>
            <a:ln>
              <a:noFill/>
            </a:ln>
          </p:spPr>
        </p:pic>
        <p:pic>
          <p:nvPicPr>
            <p:cNvPr id="1865" name="Google Shape;1865;p90"/>
            <p:cNvPicPr preferRelativeResize="0"/>
            <p:nvPr/>
          </p:nvPicPr>
          <p:blipFill rotWithShape="1">
            <a:blip r:embed="rId11">
              <a:alphaModFix/>
            </a:blip>
            <a:srcRect/>
            <a:stretch/>
          </p:blipFill>
          <p:spPr>
            <a:xfrm>
              <a:off x="9791045" y="3141219"/>
              <a:ext cx="492959" cy="168592"/>
            </a:xfrm>
            <a:prstGeom prst="rect">
              <a:avLst/>
            </a:prstGeom>
            <a:noFill/>
            <a:ln>
              <a:noFill/>
            </a:ln>
          </p:spPr>
        </p:pic>
        <p:pic>
          <p:nvPicPr>
            <p:cNvPr id="1866" name="Google Shape;1866;p90"/>
            <p:cNvPicPr preferRelativeResize="0"/>
            <p:nvPr/>
          </p:nvPicPr>
          <p:blipFill rotWithShape="1">
            <a:blip r:embed="rId12">
              <a:alphaModFix/>
            </a:blip>
            <a:srcRect/>
            <a:stretch/>
          </p:blipFill>
          <p:spPr>
            <a:xfrm>
              <a:off x="8101473" y="3410323"/>
              <a:ext cx="591886" cy="295943"/>
            </a:xfrm>
            <a:prstGeom prst="rect">
              <a:avLst/>
            </a:prstGeom>
            <a:noFill/>
            <a:ln>
              <a:noFill/>
            </a:ln>
          </p:spPr>
        </p:pic>
        <p:pic>
          <p:nvPicPr>
            <p:cNvPr id="1867" name="Google Shape;1867;p90"/>
            <p:cNvPicPr preferRelativeResize="0"/>
            <p:nvPr/>
          </p:nvPicPr>
          <p:blipFill rotWithShape="1">
            <a:blip r:embed="rId13">
              <a:alphaModFix/>
            </a:blip>
            <a:srcRect/>
            <a:stretch/>
          </p:blipFill>
          <p:spPr>
            <a:xfrm>
              <a:off x="9589551" y="3499195"/>
              <a:ext cx="838716" cy="194821"/>
            </a:xfrm>
            <a:prstGeom prst="rect">
              <a:avLst/>
            </a:prstGeom>
            <a:noFill/>
            <a:ln>
              <a:noFill/>
            </a:ln>
          </p:spPr>
        </p:pic>
        <p:pic>
          <p:nvPicPr>
            <p:cNvPr id="1868" name="Google Shape;1868;p90"/>
            <p:cNvPicPr preferRelativeResize="0"/>
            <p:nvPr/>
          </p:nvPicPr>
          <p:blipFill rotWithShape="1">
            <a:blip r:embed="rId14">
              <a:alphaModFix/>
            </a:blip>
            <a:srcRect/>
            <a:stretch/>
          </p:blipFill>
          <p:spPr>
            <a:xfrm>
              <a:off x="7471585" y="3501986"/>
              <a:ext cx="387335" cy="137405"/>
            </a:xfrm>
            <a:prstGeom prst="rect">
              <a:avLst/>
            </a:prstGeom>
            <a:noFill/>
            <a:ln>
              <a:noFill/>
            </a:ln>
          </p:spPr>
        </p:pic>
        <p:pic>
          <p:nvPicPr>
            <p:cNvPr id="1869" name="Google Shape;1869;p90" descr="Image result for splunk logo"/>
            <p:cNvPicPr preferRelativeResize="0"/>
            <p:nvPr/>
          </p:nvPicPr>
          <p:blipFill rotWithShape="1">
            <a:blip r:embed="rId15">
              <a:alphaModFix/>
            </a:blip>
            <a:srcRect/>
            <a:stretch/>
          </p:blipFill>
          <p:spPr>
            <a:xfrm>
              <a:off x="8895948" y="3518219"/>
              <a:ext cx="542969" cy="164252"/>
            </a:xfrm>
            <a:prstGeom prst="rect">
              <a:avLst/>
            </a:prstGeom>
            <a:noFill/>
            <a:ln>
              <a:noFill/>
            </a:ln>
          </p:spPr>
        </p:pic>
        <p:pic>
          <p:nvPicPr>
            <p:cNvPr id="1870" name="Google Shape;1870;p90"/>
            <p:cNvPicPr preferRelativeResize="0"/>
            <p:nvPr/>
          </p:nvPicPr>
          <p:blipFill rotWithShape="1">
            <a:blip r:embed="rId16">
              <a:alphaModFix/>
            </a:blip>
            <a:srcRect/>
            <a:stretch/>
          </p:blipFill>
          <p:spPr>
            <a:xfrm>
              <a:off x="7661270" y="3908844"/>
              <a:ext cx="325491" cy="325490"/>
            </a:xfrm>
            <a:prstGeom prst="rect">
              <a:avLst/>
            </a:prstGeom>
            <a:noFill/>
            <a:ln>
              <a:noFill/>
            </a:ln>
          </p:spPr>
        </p:pic>
        <p:sp>
          <p:nvSpPr>
            <p:cNvPr id="1871" name="Google Shape;1871;p90"/>
            <p:cNvSpPr txBox="1"/>
            <p:nvPr/>
          </p:nvSpPr>
          <p:spPr>
            <a:xfrm>
              <a:off x="7451576" y="4268570"/>
              <a:ext cx="736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872" name="Google Shape;1872;p90"/>
            <p:cNvPicPr preferRelativeResize="0"/>
            <p:nvPr/>
          </p:nvPicPr>
          <p:blipFill rotWithShape="1">
            <a:blip r:embed="rId17">
              <a:alphaModFix/>
            </a:blip>
            <a:srcRect/>
            <a:stretch/>
          </p:blipFill>
          <p:spPr>
            <a:xfrm>
              <a:off x="9744083" y="3944776"/>
              <a:ext cx="424282" cy="247870"/>
            </a:xfrm>
            <a:prstGeom prst="rect">
              <a:avLst/>
            </a:prstGeom>
            <a:noFill/>
            <a:ln>
              <a:noFill/>
            </a:ln>
          </p:spPr>
        </p:pic>
        <p:sp>
          <p:nvSpPr>
            <p:cNvPr id="1873" name="Google Shape;1873;p90"/>
            <p:cNvSpPr txBox="1"/>
            <p:nvPr/>
          </p:nvSpPr>
          <p:spPr>
            <a:xfrm>
              <a:off x="9437995" y="4258936"/>
              <a:ext cx="1036500" cy="30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874" name="Google Shape;1874;p90"/>
            <p:cNvPicPr preferRelativeResize="0"/>
            <p:nvPr/>
          </p:nvPicPr>
          <p:blipFill rotWithShape="1">
            <a:blip r:embed="rId18">
              <a:alphaModFix/>
            </a:blip>
            <a:srcRect/>
            <a:stretch/>
          </p:blipFill>
          <p:spPr>
            <a:xfrm>
              <a:off x="8530348" y="3793145"/>
              <a:ext cx="685546" cy="338086"/>
            </a:xfrm>
            <a:prstGeom prst="rect">
              <a:avLst/>
            </a:prstGeom>
            <a:noFill/>
            <a:ln>
              <a:noFill/>
            </a:ln>
          </p:spPr>
        </p:pic>
        <p:pic>
          <p:nvPicPr>
            <p:cNvPr id="1875" name="Google Shape;1875;p90"/>
            <p:cNvPicPr preferRelativeResize="0"/>
            <p:nvPr/>
          </p:nvPicPr>
          <p:blipFill rotWithShape="1">
            <a:blip r:embed="rId19">
              <a:alphaModFix/>
            </a:blip>
            <a:srcRect/>
            <a:stretch/>
          </p:blipFill>
          <p:spPr>
            <a:xfrm>
              <a:off x="8596344" y="4333599"/>
              <a:ext cx="517858" cy="155358"/>
            </a:xfrm>
            <a:prstGeom prst="rect">
              <a:avLst/>
            </a:prstGeom>
            <a:noFill/>
            <a:ln>
              <a:noFill/>
            </a:ln>
          </p:spPr>
        </p:pic>
        <p:pic>
          <p:nvPicPr>
            <p:cNvPr id="1876" name="Google Shape;1876;p90"/>
            <p:cNvPicPr preferRelativeResize="0"/>
            <p:nvPr/>
          </p:nvPicPr>
          <p:blipFill rotWithShape="1">
            <a:blip r:embed="rId20">
              <a:alphaModFix/>
            </a:blip>
            <a:srcRect/>
            <a:stretch/>
          </p:blipFill>
          <p:spPr>
            <a:xfrm>
              <a:off x="8785902" y="4085637"/>
              <a:ext cx="175892" cy="184384"/>
            </a:xfrm>
            <a:prstGeom prst="rect">
              <a:avLst/>
            </a:prstGeom>
            <a:noFill/>
            <a:ln>
              <a:noFill/>
            </a:ln>
          </p:spPr>
        </p:pic>
        <p:grpSp>
          <p:nvGrpSpPr>
            <p:cNvPr id="1877" name="Google Shape;1877;p90"/>
            <p:cNvGrpSpPr/>
            <p:nvPr/>
          </p:nvGrpSpPr>
          <p:grpSpPr>
            <a:xfrm>
              <a:off x="6300117" y="4584529"/>
              <a:ext cx="2590615" cy="168704"/>
              <a:chOff x="1906772" y="5658705"/>
              <a:chExt cx="4974300" cy="145409"/>
            </a:xfrm>
          </p:grpSpPr>
          <p:cxnSp>
            <p:nvCxnSpPr>
              <p:cNvPr id="1878" name="Google Shape;1878;p90"/>
              <p:cNvCxnSpPr/>
              <p:nvPr/>
            </p:nvCxnSpPr>
            <p:spPr>
              <a:xfrm>
                <a:off x="1906772" y="5804114"/>
                <a:ext cx="4974300" cy="0"/>
              </a:xfrm>
              <a:prstGeom prst="straightConnector1">
                <a:avLst/>
              </a:prstGeom>
              <a:noFill/>
              <a:ln w="28575" cap="flat" cmpd="sng">
                <a:solidFill>
                  <a:srgbClr val="B3B3B3"/>
                </a:solidFill>
                <a:prstDash val="solid"/>
                <a:round/>
                <a:headEnd type="none" w="sm" len="sm"/>
                <a:tailEnd type="none" w="sm" len="sm"/>
              </a:ln>
            </p:spPr>
          </p:cxnSp>
          <p:cxnSp>
            <p:nvCxnSpPr>
              <p:cNvPr id="1879" name="Google Shape;1879;p90"/>
              <p:cNvCxnSpPr/>
              <p:nvPr/>
            </p:nvCxnSpPr>
            <p:spPr>
              <a:xfrm rot="10800000">
                <a:off x="1918825" y="5658705"/>
                <a:ext cx="0" cy="137100"/>
              </a:xfrm>
              <a:prstGeom prst="straightConnector1">
                <a:avLst/>
              </a:prstGeom>
              <a:noFill/>
              <a:ln w="28575" cap="flat" cmpd="sng">
                <a:solidFill>
                  <a:srgbClr val="B3B3B3"/>
                </a:solidFill>
                <a:prstDash val="solid"/>
                <a:round/>
                <a:headEnd type="none" w="sm" len="sm"/>
                <a:tailEnd type="triangle" w="med" len="med"/>
              </a:ln>
            </p:spPr>
          </p:cxnSp>
          <p:cxnSp>
            <p:nvCxnSpPr>
              <p:cNvPr id="1880" name="Google Shape;1880;p90"/>
              <p:cNvCxnSpPr/>
              <p:nvPr/>
            </p:nvCxnSpPr>
            <p:spPr>
              <a:xfrm rot="10800000">
                <a:off x="6866511" y="5658705"/>
                <a:ext cx="0" cy="137100"/>
              </a:xfrm>
              <a:prstGeom prst="straightConnector1">
                <a:avLst/>
              </a:prstGeom>
              <a:noFill/>
              <a:ln w="28575" cap="flat" cmpd="sng">
                <a:solidFill>
                  <a:srgbClr val="B3B3B3"/>
                </a:solidFill>
                <a:prstDash val="solid"/>
                <a:round/>
                <a:headEnd type="none" w="sm" len="sm"/>
                <a:tailEnd type="triangle" w="med" len="med"/>
              </a:ln>
            </p:spPr>
          </p:cxnSp>
        </p:grpSp>
        <p:grpSp>
          <p:nvGrpSpPr>
            <p:cNvPr id="1881" name="Google Shape;1881;p90"/>
            <p:cNvGrpSpPr/>
            <p:nvPr/>
          </p:nvGrpSpPr>
          <p:grpSpPr>
            <a:xfrm>
              <a:off x="6114719" y="4584523"/>
              <a:ext cx="3838605" cy="255928"/>
              <a:chOff x="1720352" y="5658670"/>
              <a:chExt cx="7031700" cy="295563"/>
            </a:xfrm>
          </p:grpSpPr>
          <p:cxnSp>
            <p:nvCxnSpPr>
              <p:cNvPr id="1882" name="Google Shape;1882;p90"/>
              <p:cNvCxnSpPr/>
              <p:nvPr/>
            </p:nvCxnSpPr>
            <p:spPr>
              <a:xfrm rot="10800000">
                <a:off x="1734528" y="5658733"/>
                <a:ext cx="0" cy="295500"/>
              </a:xfrm>
              <a:prstGeom prst="straightConnector1">
                <a:avLst/>
              </a:prstGeom>
              <a:noFill/>
              <a:ln w="28575" cap="flat" cmpd="sng">
                <a:solidFill>
                  <a:srgbClr val="B3B3B3"/>
                </a:solidFill>
                <a:prstDash val="solid"/>
                <a:round/>
                <a:headEnd type="none" w="sm" len="sm"/>
                <a:tailEnd type="triangle" w="med" len="med"/>
              </a:ln>
            </p:spPr>
          </p:cxnSp>
          <p:cxnSp>
            <p:nvCxnSpPr>
              <p:cNvPr id="1883" name="Google Shape;1883;p90"/>
              <p:cNvCxnSpPr/>
              <p:nvPr/>
            </p:nvCxnSpPr>
            <p:spPr>
              <a:xfrm>
                <a:off x="1720352" y="5952970"/>
                <a:ext cx="7031700" cy="0"/>
              </a:xfrm>
              <a:prstGeom prst="straightConnector1">
                <a:avLst/>
              </a:prstGeom>
              <a:noFill/>
              <a:ln w="28575" cap="flat" cmpd="sng">
                <a:solidFill>
                  <a:srgbClr val="B3B3B3"/>
                </a:solidFill>
                <a:prstDash val="solid"/>
                <a:round/>
                <a:headEnd type="none" w="sm" len="sm"/>
                <a:tailEnd type="none" w="sm" len="sm"/>
              </a:ln>
            </p:spPr>
          </p:cxnSp>
          <p:cxnSp>
            <p:nvCxnSpPr>
              <p:cNvPr id="1884" name="Google Shape;1884;p90"/>
              <p:cNvCxnSpPr/>
              <p:nvPr/>
            </p:nvCxnSpPr>
            <p:spPr>
              <a:xfrm rot="10800000">
                <a:off x="8752021" y="5658670"/>
                <a:ext cx="0" cy="294300"/>
              </a:xfrm>
              <a:prstGeom prst="straightConnector1">
                <a:avLst/>
              </a:prstGeom>
              <a:noFill/>
              <a:ln w="28575" cap="flat" cmpd="sng">
                <a:solidFill>
                  <a:srgbClr val="B3B3B3"/>
                </a:solidFill>
                <a:prstDash val="solid"/>
                <a:round/>
                <a:headEnd type="none" w="sm" len="sm"/>
                <a:tailEnd type="none" w="sm" len="sm"/>
              </a:ln>
            </p:spPr>
          </p:cxnSp>
        </p:grpSp>
        <p:sp>
          <p:nvSpPr>
            <p:cNvPr id="1885" name="Google Shape;1885;p90"/>
            <p:cNvSpPr/>
            <p:nvPr/>
          </p:nvSpPr>
          <p:spPr>
            <a:xfrm>
              <a:off x="5550149" y="3207289"/>
              <a:ext cx="1261500" cy="1292700"/>
            </a:xfrm>
            <a:prstGeom prst="rect">
              <a:avLst/>
            </a:prstGeom>
            <a:no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886" name="Google Shape;1886;p90"/>
            <p:cNvGrpSpPr/>
            <p:nvPr/>
          </p:nvGrpSpPr>
          <p:grpSpPr>
            <a:xfrm>
              <a:off x="5597395" y="2797993"/>
              <a:ext cx="1191900" cy="1607989"/>
              <a:chOff x="5555802" y="2797993"/>
              <a:chExt cx="1191900" cy="1607989"/>
            </a:xfrm>
          </p:grpSpPr>
          <p:pic>
            <p:nvPicPr>
              <p:cNvPr id="1887" name="Google Shape;1887;p90" descr="A close up of a logo&#10;&#10;Description automatically generated"/>
              <p:cNvPicPr preferRelativeResize="0"/>
              <p:nvPr/>
            </p:nvPicPr>
            <p:blipFill rotWithShape="1">
              <a:blip r:embed="rId21">
                <a:alphaModFix/>
              </a:blip>
              <a:srcRect/>
              <a:stretch/>
            </p:blipFill>
            <p:spPr>
              <a:xfrm>
                <a:off x="5613262" y="3401611"/>
                <a:ext cx="1119633" cy="248082"/>
              </a:xfrm>
              <a:prstGeom prst="rect">
                <a:avLst/>
              </a:prstGeom>
              <a:noFill/>
              <a:ln>
                <a:noFill/>
              </a:ln>
            </p:spPr>
          </p:pic>
          <p:pic>
            <p:nvPicPr>
              <p:cNvPr id="1888" name="Google Shape;1888;p90"/>
              <p:cNvPicPr preferRelativeResize="0"/>
              <p:nvPr/>
            </p:nvPicPr>
            <p:blipFill rotWithShape="1">
              <a:blip r:embed="rId22">
                <a:alphaModFix/>
              </a:blip>
              <a:srcRect/>
              <a:stretch/>
            </p:blipFill>
            <p:spPr>
              <a:xfrm>
                <a:off x="5732475" y="3785596"/>
                <a:ext cx="881208" cy="277874"/>
              </a:xfrm>
              <a:prstGeom prst="rect">
                <a:avLst/>
              </a:prstGeom>
              <a:noFill/>
              <a:ln>
                <a:noFill/>
              </a:ln>
            </p:spPr>
          </p:pic>
          <p:sp>
            <p:nvSpPr>
              <p:cNvPr id="1889" name="Google Shape;1889;p90"/>
              <p:cNvSpPr txBox="1"/>
              <p:nvPr/>
            </p:nvSpPr>
            <p:spPr>
              <a:xfrm>
                <a:off x="5555802" y="4212182"/>
                <a:ext cx="1191900" cy="19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890" name="Google Shape;1890;p90"/>
              <p:cNvPicPr preferRelativeResize="0"/>
              <p:nvPr/>
            </p:nvPicPr>
            <p:blipFill rotWithShape="1">
              <a:blip r:embed="rId23">
                <a:alphaModFix/>
              </a:blip>
              <a:srcRect/>
              <a:stretch/>
            </p:blipFill>
            <p:spPr>
              <a:xfrm>
                <a:off x="5869098" y="2797993"/>
                <a:ext cx="569333" cy="348571"/>
              </a:xfrm>
              <a:prstGeom prst="rect">
                <a:avLst/>
              </a:prstGeom>
              <a:noFill/>
              <a:ln>
                <a:noFill/>
              </a:ln>
            </p:spPr>
          </p:pic>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91"/>
          <p:cNvSpPr/>
          <p:nvPr/>
        </p:nvSpPr>
        <p:spPr>
          <a:xfrm>
            <a:off x="1651705" y="8198982"/>
            <a:ext cx="8410500" cy="860400"/>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896" name="Google Shape;1896;p91"/>
          <p:cNvSpPr/>
          <p:nvPr/>
        </p:nvSpPr>
        <p:spPr>
          <a:xfrm>
            <a:off x="1651542" y="3940058"/>
            <a:ext cx="8410500" cy="860400"/>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897" name="Google Shape;1897;p91"/>
          <p:cNvSpPr/>
          <p:nvPr/>
        </p:nvSpPr>
        <p:spPr>
          <a:xfrm>
            <a:off x="1651542" y="5004790"/>
            <a:ext cx="8410500" cy="860400"/>
          </a:xfrm>
          <a:prstGeom prst="rect">
            <a:avLst/>
          </a:prstGeom>
          <a:solidFill>
            <a:schemeClr val="lt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Cython</a:t>
            </a:r>
            <a:endParaRPr sz="3000" b="0" i="0" u="none" strike="noStrike" cap="none">
              <a:solidFill>
                <a:srgbClr val="FFFFFF"/>
              </a:solidFill>
              <a:latin typeface="Trebuchet MS"/>
              <a:ea typeface="Trebuchet MS"/>
              <a:cs typeface="Trebuchet MS"/>
              <a:sym typeface="Trebuchet MS"/>
            </a:endParaRPr>
          </a:p>
        </p:txBody>
      </p:sp>
      <p:grpSp>
        <p:nvGrpSpPr>
          <p:cNvPr id="1898" name="Google Shape;1898;p91"/>
          <p:cNvGrpSpPr/>
          <p:nvPr/>
        </p:nvGrpSpPr>
        <p:grpSpPr>
          <a:xfrm>
            <a:off x="1651542" y="6069500"/>
            <a:ext cx="8410983" cy="1925150"/>
            <a:chOff x="1651542" y="6069500"/>
            <a:chExt cx="8410983" cy="1925150"/>
          </a:xfrm>
        </p:grpSpPr>
        <p:sp>
          <p:nvSpPr>
            <p:cNvPr id="1899" name="Google Shape;1899;p91"/>
            <p:cNvSpPr/>
            <p:nvPr/>
          </p:nvSpPr>
          <p:spPr>
            <a:xfrm>
              <a:off x="1651542" y="7134250"/>
              <a:ext cx="8410500" cy="8604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900" name="Google Shape;1900;p91"/>
            <p:cNvSpPr/>
            <p:nvPr/>
          </p:nvSpPr>
          <p:spPr>
            <a:xfrm>
              <a:off x="7367925" y="6069500"/>
              <a:ext cx="2694600" cy="11829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endParaRPr sz="3000">
                <a:solidFill>
                  <a:schemeClr val="lt1"/>
                </a:solidFill>
                <a:latin typeface="Arial"/>
                <a:ea typeface="Arial"/>
                <a:cs typeface="Arial"/>
                <a:sym typeface="Arial"/>
              </a:endParaRPr>
            </a:p>
          </p:txBody>
        </p:sp>
      </p:grpSp>
      <p:sp>
        <p:nvSpPr>
          <p:cNvPr id="1901" name="Google Shape;1901;p91"/>
          <p:cNvSpPr/>
          <p:nvPr/>
        </p:nvSpPr>
        <p:spPr>
          <a:xfrm>
            <a:off x="1651540" y="2875328"/>
            <a:ext cx="8410500" cy="860400"/>
          </a:xfrm>
          <a:prstGeom prst="rect">
            <a:avLst/>
          </a:prstGeom>
          <a:solidFill>
            <a:schemeClr val="accent1"/>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CLX Applications / Use Cases</a:t>
            </a:r>
            <a:endParaRPr sz="3000" b="0" i="0" u="none" strike="noStrike" cap="none">
              <a:solidFill>
                <a:srgbClr val="FFFFFF"/>
              </a:solidFill>
              <a:latin typeface="Trebuchet MS"/>
              <a:ea typeface="Trebuchet MS"/>
              <a:cs typeface="Trebuchet MS"/>
              <a:sym typeface="Trebuchet MS"/>
            </a:endParaRPr>
          </a:p>
        </p:txBody>
      </p:sp>
      <p:grpSp>
        <p:nvGrpSpPr>
          <p:cNvPr id="1902" name="Google Shape;1902;p91"/>
          <p:cNvGrpSpPr/>
          <p:nvPr/>
        </p:nvGrpSpPr>
        <p:grpSpPr>
          <a:xfrm>
            <a:off x="1651550" y="6069500"/>
            <a:ext cx="5552775" cy="860412"/>
            <a:chOff x="1651550" y="6069500"/>
            <a:chExt cx="5552775" cy="860412"/>
          </a:xfrm>
        </p:grpSpPr>
        <p:sp>
          <p:nvSpPr>
            <p:cNvPr id="1903" name="Google Shape;1903;p91"/>
            <p:cNvSpPr/>
            <p:nvPr/>
          </p:nvSpPr>
          <p:spPr>
            <a:xfrm>
              <a:off x="1651550" y="6069512"/>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904" name="Google Shape;1904;p91"/>
            <p:cNvSpPr/>
            <p:nvPr/>
          </p:nvSpPr>
          <p:spPr>
            <a:xfrm>
              <a:off x="4509725" y="6069500"/>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905" name="Google Shape;1905;p91"/>
          <p:cNvSpPr/>
          <p:nvPr/>
        </p:nvSpPr>
        <p:spPr>
          <a:xfrm>
            <a:off x="12556719" y="2875797"/>
            <a:ext cx="4079400" cy="2562900"/>
          </a:xfrm>
          <a:prstGeom prst="rect">
            <a:avLst/>
          </a:prstGeom>
          <a:solidFill>
            <a:schemeClr val="accent5"/>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Security Products </a:t>
            </a:r>
            <a:endParaRPr sz="3000" b="0"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and SIEMs</a:t>
            </a:r>
            <a:endParaRPr sz="3000" b="0" i="0" u="none" strike="noStrike" cap="none">
              <a:solidFill>
                <a:srgbClr val="4D4D4D"/>
              </a:solidFill>
              <a:latin typeface="Trebuchet MS"/>
              <a:ea typeface="Trebuchet MS"/>
              <a:cs typeface="Trebuchet MS"/>
              <a:sym typeface="Trebuchet MS"/>
            </a:endParaRPr>
          </a:p>
        </p:txBody>
      </p:sp>
      <p:sp>
        <p:nvSpPr>
          <p:cNvPr id="1906" name="Google Shape;1906;p91"/>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CLX Technology Stack</a:t>
            </a:r>
            <a:endParaRPr/>
          </a:p>
        </p:txBody>
      </p:sp>
      <p:cxnSp>
        <p:nvCxnSpPr>
          <p:cNvPr id="1907" name="Google Shape;1907;p91"/>
          <p:cNvCxnSpPr/>
          <p:nvPr/>
        </p:nvCxnSpPr>
        <p:spPr>
          <a:xfrm>
            <a:off x="10233148" y="3305518"/>
            <a:ext cx="2152500" cy="0"/>
          </a:xfrm>
          <a:prstGeom prst="straightConnector1">
            <a:avLst/>
          </a:prstGeom>
          <a:noFill/>
          <a:ln w="31750" cap="flat" cmpd="sng">
            <a:solidFill>
              <a:srgbClr val="868686"/>
            </a:solidFill>
            <a:prstDash val="solid"/>
            <a:round/>
            <a:headEnd type="triangle" w="med" len="med"/>
            <a:tailEnd type="triangle" w="med" len="med"/>
          </a:ln>
        </p:spPr>
      </p:cxnSp>
      <p:cxnSp>
        <p:nvCxnSpPr>
          <p:cNvPr id="1908" name="Google Shape;1908;p91"/>
          <p:cNvCxnSpPr/>
          <p:nvPr/>
        </p:nvCxnSpPr>
        <p:spPr>
          <a:xfrm>
            <a:off x="10233136" y="4370243"/>
            <a:ext cx="2152500" cy="0"/>
          </a:xfrm>
          <a:prstGeom prst="straightConnector1">
            <a:avLst/>
          </a:prstGeom>
          <a:noFill/>
          <a:ln w="31750" cap="flat" cmpd="sng">
            <a:solidFill>
              <a:srgbClr val="868686"/>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9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914" name="Google Shape;1914;p9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915" name="Google Shape;1915;p92"/>
          <p:cNvGraphicFramePr/>
          <p:nvPr/>
        </p:nvGraphicFramePr>
        <p:xfrm>
          <a:off x="838227" y="2919412"/>
          <a:ext cx="3000000" cy="3000000"/>
        </p:xfrm>
        <a:graphic>
          <a:graphicData uri="http://schemas.openxmlformats.org/drawingml/2006/table">
            <a:tbl>
              <a:tblPr>
                <a:noFill/>
                <a:tableStyleId>{1BE97018-9574-410E-BB69-34C3647AE75A}</a:tableStyleId>
              </a:tblPr>
              <a:tblGrid>
                <a:gridCol w="3314725">
                  <a:extLst>
                    <a:ext uri="{9D8B030D-6E8A-4147-A177-3AD203B41FA5}">
                      <a16:colId xmlns:a16="http://schemas.microsoft.com/office/drawing/2014/main" val="20000"/>
                    </a:ext>
                  </a:extLst>
                </a:gridCol>
                <a:gridCol w="2190275">
                  <a:extLst>
                    <a:ext uri="{9D8B030D-6E8A-4147-A177-3AD203B41FA5}">
                      <a16:colId xmlns:a16="http://schemas.microsoft.com/office/drawing/2014/main" val="20001"/>
                    </a:ext>
                  </a:extLst>
                </a:gridCol>
                <a:gridCol w="2471000">
                  <a:extLst>
                    <a:ext uri="{9D8B030D-6E8A-4147-A177-3AD203B41FA5}">
                      <a16:colId xmlns:a16="http://schemas.microsoft.com/office/drawing/2014/main" val="20002"/>
                    </a:ext>
                  </a:extLst>
                </a:gridCol>
                <a:gridCol w="2471000">
                  <a:extLst>
                    <a:ext uri="{9D8B030D-6E8A-4147-A177-3AD203B41FA5}">
                      <a16:colId xmlns:a16="http://schemas.microsoft.com/office/drawing/2014/main" val="20003"/>
                    </a:ext>
                  </a:extLst>
                </a:gridCol>
              </a:tblGrid>
              <a:tr h="458475">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CLX</a:t>
                      </a:r>
                      <a:endParaRPr sz="2000" u="none" strike="noStrike" cap="none">
                        <a:solidFill>
                          <a:srgbClr val="FFFFFF"/>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Type</a:t>
                      </a:r>
                      <a:endParaRPr sz="2000" u="none" strike="noStrike" cap="none">
                        <a:solidFill>
                          <a:srgbClr val="FFFFFF"/>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Proof-of-Concept</a:t>
                      </a:r>
                      <a:endParaRPr sz="2000" u="none" strike="noStrike" cap="none">
                        <a:solidFill>
                          <a:srgbClr val="FFFFFF"/>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2"/>
                        </a:buClr>
                        <a:buSzPts val="1000"/>
                        <a:buFont typeface="Arial"/>
                        <a:buNone/>
                      </a:pPr>
                      <a:r>
                        <a:rPr lang="en-US" sz="2000" u="none" strike="noStrike" cap="none">
                          <a:solidFill>
                            <a:srgbClr val="FFFFFF"/>
                          </a:solidFill>
                        </a:rPr>
                        <a:t>Stable</a:t>
                      </a:r>
                      <a:endParaRPr sz="2000" u="none" strike="noStrike" cap="none">
                        <a:solidFill>
                          <a:srgbClr val="FFFFFF"/>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5100">
                <a:tc>
                  <a:txBody>
                    <a:bodyPr/>
                    <a:lstStyle/>
                    <a:p>
                      <a:pPr marL="0" marR="0" lvl="0" indent="0" algn="ctr"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DGA Detection</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515100">
                <a:tc>
                  <a:txBody>
                    <a:bodyPr/>
                    <a:lstStyle/>
                    <a:p>
                      <a:pPr marL="0" marR="0" lvl="0" indent="0" algn="ctr"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Network Mapping</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515100">
                <a:tc>
                  <a:txBody>
                    <a:bodyPr/>
                    <a:lstStyle/>
                    <a:p>
                      <a:pPr marL="0" marR="0" lvl="0" indent="0" algn="ctr"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Asset Classification</a:t>
                      </a:r>
                      <a:endParaRPr sz="1600">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2000" u="none" strike="noStrike" cap="none">
                        <a:solidFill>
                          <a:schemeClr val="dk2"/>
                        </a:solidFill>
                        <a:latin typeface="Trebuchet MS"/>
                        <a:ea typeface="Trebuchet MS"/>
                        <a:cs typeface="Trebuchet MS"/>
                        <a:sym typeface="Trebuchet MS"/>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15100">
                <a:tc>
                  <a:txBody>
                    <a:bodyPr/>
                    <a:lstStyle/>
                    <a:p>
                      <a:pPr marL="0" marR="0" lvl="0" indent="0" algn="ctr"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Phishing Detection</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59750">
                <a:tc>
                  <a:txBody>
                    <a:bodyPr/>
                    <a:lstStyle/>
                    <a:p>
                      <a:pPr marL="0" marR="0" lvl="0" indent="0" algn="ctr"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Security Alert Analysis</a:t>
                      </a:r>
                      <a:endParaRPr sz="1600">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15100">
                <a:tc>
                  <a:txBody>
                    <a:bodyPr/>
                    <a:lstStyle/>
                    <a:p>
                      <a:pPr marL="0" marR="0" lvl="0" indent="0" algn="ctr" rtl="0">
                        <a:spcBef>
                          <a:spcPts val="0"/>
                        </a:spcBef>
                        <a:spcAft>
                          <a:spcPts val="0"/>
                        </a:spcAft>
                        <a:buClr>
                          <a:schemeClr val="dk2"/>
                        </a:buClr>
                        <a:buSzPts val="1000"/>
                        <a:buFont typeface="Arial"/>
                        <a:buNone/>
                      </a:pPr>
                      <a:r>
                        <a:rPr lang="en-US" sz="1600">
                          <a:solidFill>
                            <a:srgbClr val="868686"/>
                          </a:solidFill>
                        </a:rPr>
                        <a:t>Splunk Integration</a:t>
                      </a:r>
                      <a:endParaRPr sz="1600">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515100">
                <a:tc>
                  <a:txBody>
                    <a:bodyPr/>
                    <a:lstStyle/>
                    <a:p>
                      <a:pPr marL="0" marR="0" lvl="0" indent="0" algn="ctr"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CLX Query</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75B900"/>
                        </a:highlight>
                        <a:latin typeface="Trebuchet MS"/>
                        <a:ea typeface="Trebuchet MS"/>
                        <a:cs typeface="Trebuchet MS"/>
                        <a:sym typeface="Trebuchet MS"/>
                      </a:endParaRPr>
                    </a:p>
                  </a:txBody>
                  <a:tcPr marL="25025" marR="25025" marT="16675" marB="16675" anchor="ctr">
                    <a:lnL w="9525" cap="flat" cmpd="sng">
                      <a:solidFill>
                        <a:srgbClr val="CCCCCC"/>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7"/>
                  </a:ext>
                </a:extLst>
              </a:tr>
              <a:tr h="515100">
                <a:tc>
                  <a:txBody>
                    <a:bodyPr/>
                    <a:lstStyle/>
                    <a:p>
                      <a:pPr marL="0" marR="0" lvl="0" indent="0" algn="ctr" rtl="0">
                        <a:lnSpc>
                          <a:spcPct val="100000"/>
                        </a:lnSpc>
                        <a:spcBef>
                          <a:spcPts val="0"/>
                        </a:spcBef>
                        <a:spcAft>
                          <a:spcPts val="0"/>
                        </a:spcAft>
                        <a:buClr>
                          <a:schemeClr val="dk2"/>
                        </a:buClr>
                        <a:buSzPts val="1100"/>
                        <a:buFont typeface="Arial"/>
                        <a:buNone/>
                      </a:pPr>
                      <a:r>
                        <a:rPr lang="en-US" sz="1600">
                          <a:solidFill>
                            <a:srgbClr val="868686"/>
                          </a:solidFill>
                        </a:rPr>
                        <a:t>cyBERT</a:t>
                      </a:r>
                      <a:endParaRPr sz="1600">
                        <a:solidFill>
                          <a:srgbClr val="868686"/>
                        </a:solidFill>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Log Parsing</a:t>
                      </a:r>
                      <a:endParaRPr sz="1600" u="none" strike="noStrike" cap="none">
                        <a:solidFill>
                          <a:srgbClr val="868686"/>
                        </a:solidFill>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8"/>
                  </a:ext>
                </a:extLst>
              </a:tr>
              <a:tr h="515100">
                <a:tc>
                  <a:txBody>
                    <a:bodyPr/>
                    <a:lstStyle/>
                    <a:p>
                      <a:pPr marL="0" marR="0" lvl="0" indent="0" algn="ctr" rtl="0">
                        <a:lnSpc>
                          <a:spcPct val="100000"/>
                        </a:lnSpc>
                        <a:spcBef>
                          <a:spcPts val="0"/>
                        </a:spcBef>
                        <a:spcAft>
                          <a:spcPts val="0"/>
                        </a:spcAft>
                        <a:buClr>
                          <a:schemeClr val="dk2"/>
                        </a:buClr>
                        <a:buSzPts val="1100"/>
                        <a:buFont typeface="Arial"/>
                        <a:buNone/>
                      </a:pPr>
                      <a:r>
                        <a:rPr lang="en-US" sz="1600">
                          <a:solidFill>
                            <a:srgbClr val="868686"/>
                          </a:solidFill>
                        </a:rPr>
                        <a:t>GPU Wordpiece Tokenizer</a:t>
                      </a:r>
                      <a:endParaRPr sz="1600">
                        <a:solidFill>
                          <a:srgbClr val="868686"/>
                        </a:solidFill>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Pre-Processing</a:t>
                      </a:r>
                      <a:endParaRPr sz="1600" u="none" strike="noStrike" cap="none">
                        <a:solidFill>
                          <a:srgbClr val="868686"/>
                        </a:solidFill>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515100">
                <a:tc>
                  <a:txBody>
                    <a:bodyPr/>
                    <a:lstStyle/>
                    <a:p>
                      <a:pPr marL="0" marR="0" lvl="0" indent="0" algn="ctr" rtl="0">
                        <a:lnSpc>
                          <a:spcPct val="100000"/>
                        </a:lnSpc>
                        <a:spcBef>
                          <a:spcPts val="0"/>
                        </a:spcBef>
                        <a:spcAft>
                          <a:spcPts val="0"/>
                        </a:spcAft>
                        <a:buClr>
                          <a:srgbClr val="000000"/>
                        </a:buClr>
                        <a:buSzPts val="1000"/>
                        <a:buFont typeface="Arial"/>
                        <a:buNone/>
                      </a:pPr>
                      <a:r>
                        <a:rPr lang="en-US" sz="1600">
                          <a:solidFill>
                            <a:srgbClr val="868686"/>
                          </a:solidFill>
                        </a:rPr>
                        <a:t>Accelerated IPv4</a:t>
                      </a:r>
                      <a:endParaRPr sz="1600">
                        <a:solidFill>
                          <a:srgbClr val="868686"/>
                        </a:solidFill>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515100">
                <a:tc>
                  <a:txBody>
                    <a:bodyPr/>
                    <a:lstStyle/>
                    <a:p>
                      <a:pPr marL="0" marR="0" lvl="0" indent="0" algn="ctr" rtl="0">
                        <a:lnSpc>
                          <a:spcPct val="100000"/>
                        </a:lnSpc>
                        <a:spcBef>
                          <a:spcPts val="0"/>
                        </a:spcBef>
                        <a:spcAft>
                          <a:spcPts val="0"/>
                        </a:spcAft>
                        <a:buClr>
                          <a:srgbClr val="000000"/>
                        </a:buClr>
                        <a:buSzPts val="1000"/>
                        <a:buFont typeface="Arial"/>
                        <a:buNone/>
                      </a:pPr>
                      <a:r>
                        <a:rPr lang="en-US" sz="1600">
                          <a:solidFill>
                            <a:srgbClr val="868686"/>
                          </a:solidFill>
                        </a:rPr>
                        <a:t>Accelerated DNS</a:t>
                      </a:r>
                      <a:endParaRPr sz="1600">
                        <a:solidFill>
                          <a:srgbClr val="868686"/>
                        </a:solidFill>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Clr>
                          <a:schemeClr val="dk2"/>
                        </a:buClr>
                        <a:buSzPts val="1600"/>
                        <a:buFont typeface="Arial"/>
                        <a:buNone/>
                      </a:pPr>
                      <a:r>
                        <a:rPr lang="en-US" sz="1600">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bl>
          </a:graphicData>
        </a:graphic>
      </p:graphicFrame>
      <p:pic>
        <p:nvPicPr>
          <p:cNvPr id="1916" name="Google Shape;1916;p92"/>
          <p:cNvPicPr preferRelativeResize="0"/>
          <p:nvPr/>
        </p:nvPicPr>
        <p:blipFill rotWithShape="1">
          <a:blip r:embed="rId3">
            <a:alphaModFix/>
          </a:blip>
          <a:srcRect/>
          <a:stretch/>
        </p:blipFill>
        <p:spPr>
          <a:xfrm>
            <a:off x="11617660" y="2920962"/>
            <a:ext cx="3777209" cy="3083083"/>
          </a:xfrm>
          <a:prstGeom prst="rect">
            <a:avLst/>
          </a:prstGeom>
          <a:noFill/>
          <a:ln>
            <a:noFill/>
          </a:ln>
          <a:effectLst>
            <a:outerShdw blurRad="292100" dist="139700" dir="2700000" algn="tl" rotWithShape="0">
              <a:srgbClr val="333333">
                <a:alpha val="64709"/>
              </a:srgbClr>
            </a:outerShdw>
          </a:effectLst>
        </p:spPr>
      </p:pic>
      <p:pic>
        <p:nvPicPr>
          <p:cNvPr id="1917" name="Google Shape;1917;p92"/>
          <p:cNvPicPr preferRelativeResize="0"/>
          <p:nvPr/>
        </p:nvPicPr>
        <p:blipFill rotWithShape="1">
          <a:blip r:embed="rId4">
            <a:alphaModFix/>
          </a:blip>
          <a:srcRect/>
          <a:stretch/>
        </p:blipFill>
        <p:spPr>
          <a:xfrm>
            <a:off x="12143330" y="3658154"/>
            <a:ext cx="3583952" cy="2754992"/>
          </a:xfrm>
          <a:prstGeom prst="rect">
            <a:avLst/>
          </a:prstGeom>
          <a:noFill/>
          <a:ln>
            <a:noFill/>
          </a:ln>
          <a:effectLst>
            <a:outerShdw blurRad="292100" dist="139700" dir="2700000" algn="tl" rotWithShape="0">
              <a:srgbClr val="333333">
                <a:alpha val="64709"/>
              </a:srgbClr>
            </a:outerShdw>
          </a:effectLst>
        </p:spPr>
      </p:pic>
      <p:pic>
        <p:nvPicPr>
          <p:cNvPr id="1918" name="Google Shape;1918;p92"/>
          <p:cNvPicPr preferRelativeResize="0"/>
          <p:nvPr/>
        </p:nvPicPr>
        <p:blipFill rotWithShape="1">
          <a:blip r:embed="rId5">
            <a:alphaModFix/>
          </a:blip>
          <a:srcRect/>
          <a:stretch/>
        </p:blipFill>
        <p:spPr>
          <a:xfrm>
            <a:off x="12668999" y="4323835"/>
            <a:ext cx="3583954" cy="3769521"/>
          </a:xfrm>
          <a:prstGeom prst="rect">
            <a:avLst/>
          </a:prstGeom>
          <a:noFill/>
          <a:ln>
            <a:noFill/>
          </a:ln>
          <a:effectLst>
            <a:outerShdw blurRad="292100" dist="139700" dir="2700000" algn="tl" rotWithShape="0">
              <a:srgbClr val="333333">
                <a:alpha val="64709"/>
              </a:srgbClr>
            </a:outerShdw>
          </a:effectLst>
        </p:spPr>
      </p:pic>
      <p:pic>
        <p:nvPicPr>
          <p:cNvPr id="1919" name="Google Shape;1919;p92"/>
          <p:cNvPicPr preferRelativeResize="0"/>
          <p:nvPr/>
        </p:nvPicPr>
        <p:blipFill rotWithShape="1">
          <a:blip r:embed="rId6">
            <a:alphaModFix/>
          </a:blip>
          <a:srcRect/>
          <a:stretch/>
        </p:blipFill>
        <p:spPr>
          <a:xfrm>
            <a:off x="13277888" y="5105517"/>
            <a:ext cx="3583954" cy="3246138"/>
          </a:xfrm>
          <a:prstGeom prst="rect">
            <a:avLst/>
          </a:prstGeom>
          <a:noFill/>
          <a:ln>
            <a:noFill/>
          </a:ln>
          <a:effectLst>
            <a:outerShdw blurRad="292100" dist="139700" dir="2700000" algn="tl" rotWithShape="0">
              <a:srgbClr val="333333">
                <a:alpha val="64709"/>
              </a:srgbClr>
            </a:outerShdw>
          </a:effectLst>
        </p:spPr>
      </p:pic>
      <p:pic>
        <p:nvPicPr>
          <p:cNvPr id="1920" name="Google Shape;1920;p92"/>
          <p:cNvPicPr preferRelativeResize="0"/>
          <p:nvPr/>
        </p:nvPicPr>
        <p:blipFill rotWithShape="1">
          <a:blip r:embed="rId7">
            <a:alphaModFix/>
          </a:blip>
          <a:srcRect/>
          <a:stretch/>
        </p:blipFill>
        <p:spPr>
          <a:xfrm>
            <a:off x="13803556" y="5721105"/>
            <a:ext cx="3583954" cy="3546902"/>
          </a:xfrm>
          <a:prstGeom prst="rect">
            <a:avLst/>
          </a:prstGeom>
          <a:noFill/>
          <a:ln>
            <a:noFill/>
          </a:ln>
          <a:effectLst>
            <a:outerShdw blurRad="292100" dist="139700" dir="2700000" algn="tl" rotWithShape="0">
              <a:srgbClr val="333333">
                <a:alpha val="64709"/>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93"/>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cap="none"/>
              <a:t>cyBERT</a:t>
            </a:r>
            <a:endParaRPr cap="none"/>
          </a:p>
        </p:txBody>
      </p:sp>
      <p:sp>
        <p:nvSpPr>
          <p:cNvPr id="1926" name="Google Shape;1926;p93"/>
          <p:cNvSpPr txBox="1">
            <a:spLocks noGrp="1"/>
          </p:cNvSpPr>
          <p:nvPr>
            <p:ph type="body" idx="1"/>
          </p:nvPr>
        </p:nvSpPr>
        <p:spPr>
          <a:xfrm>
            <a:off x="861250" y="3505050"/>
            <a:ext cx="16626900" cy="333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Font typeface="Trebuchet MS"/>
              <a:buNone/>
            </a:pPr>
            <a:r>
              <a:rPr lang="en-US">
                <a:latin typeface="Trebuchet MS"/>
                <a:ea typeface="Trebuchet MS"/>
                <a:cs typeface="Trebuchet MS"/>
                <a:sym typeface="Trebuchet MS"/>
              </a:rPr>
              <a:t>Provide a flexible method that does not use heuristics/regex to parse cybersecurity logs</a:t>
            </a:r>
            <a:endParaRPr/>
          </a:p>
          <a:p>
            <a:pPr marL="0" lvl="0" indent="0" algn="l" rtl="0">
              <a:lnSpc>
                <a:spcPct val="90000"/>
              </a:lnSpc>
              <a:spcBef>
                <a:spcPts val="3000"/>
              </a:spcBef>
              <a:spcAft>
                <a:spcPts val="0"/>
              </a:spcAft>
              <a:buClr>
                <a:schemeClr val="dk1"/>
              </a:buClr>
              <a:buSzPts val="2400"/>
              <a:buFont typeface="Trebuchet MS"/>
              <a:buNone/>
            </a:pPr>
            <a:r>
              <a:rPr lang="en-US">
                <a:latin typeface="Trebuchet MS"/>
                <a:ea typeface="Trebuchet MS"/>
                <a:cs typeface="Trebuchet MS"/>
                <a:sym typeface="Trebuchet MS"/>
              </a:rPr>
              <a:t>Built using RAPIDS and PyTorch, tested with a variety of language models (including BERT)</a:t>
            </a:r>
            <a:endParaRPr/>
          </a:p>
          <a:p>
            <a:pPr marL="0" lvl="0" indent="0" algn="l" rtl="0">
              <a:lnSpc>
                <a:spcPct val="90000"/>
              </a:lnSpc>
              <a:spcBef>
                <a:spcPts val="3000"/>
              </a:spcBef>
              <a:spcAft>
                <a:spcPts val="0"/>
              </a:spcAft>
              <a:buClr>
                <a:schemeClr val="dk1"/>
              </a:buClr>
              <a:buSzPts val="2400"/>
              <a:buFont typeface="Trebuchet MS"/>
              <a:buNone/>
            </a:pPr>
            <a:r>
              <a:rPr lang="en-US">
                <a:latin typeface="Trebuchet MS"/>
                <a:ea typeface="Trebuchet MS"/>
                <a:cs typeface="Trebuchet MS"/>
                <a:sym typeface="Trebuchet MS"/>
              </a:rPr>
              <a:t>Parsing with </a:t>
            </a:r>
            <a:r>
              <a:rPr lang="en-US" b="1">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lang="en-US" b="1">
                <a:latin typeface="Trebuchet MS"/>
                <a:ea typeface="Trebuchet MS"/>
                <a:cs typeface="Trebuchet MS"/>
                <a:sym typeface="Trebuchet MS"/>
              </a:rPr>
              <a:t>validation loss of &lt; 0.0048</a:t>
            </a:r>
            <a:endParaRPr b="1"/>
          </a:p>
          <a:p>
            <a:pPr marL="0" lvl="0" indent="0" algn="l" rtl="0">
              <a:lnSpc>
                <a:spcPct val="90000"/>
              </a:lnSpc>
              <a:spcBef>
                <a:spcPts val="3000"/>
              </a:spcBef>
              <a:spcAft>
                <a:spcPts val="0"/>
              </a:spcAft>
              <a:buClr>
                <a:schemeClr val="dk1"/>
              </a:buClr>
              <a:buSzPts val="2400"/>
              <a:buFont typeface="Trebuchet MS"/>
              <a:buNone/>
            </a:pPr>
            <a:r>
              <a:rPr lang="en-US">
                <a:latin typeface="Trebuchet MS"/>
                <a:ea typeface="Trebuchet MS"/>
                <a:cs typeface="Trebuchet MS"/>
                <a:sym typeface="Trebuchet MS"/>
              </a:rPr>
              <a:t>Second version </a:t>
            </a:r>
            <a:r>
              <a:rPr lang="en-US" b="1">
                <a:latin typeface="Trebuchet MS"/>
                <a:ea typeface="Trebuchet MS"/>
                <a:cs typeface="Trebuchet MS"/>
                <a:sym typeface="Trebuchet MS"/>
              </a:rPr>
              <a:t>~160x (min) faster </a:t>
            </a:r>
            <a:r>
              <a:rPr lang="en-US">
                <a:latin typeface="Trebuchet MS"/>
                <a:ea typeface="Trebuchet MS"/>
                <a:cs typeface="Trebuchet MS"/>
                <a:sym typeface="Trebuchet MS"/>
              </a:rPr>
              <a:t>than first version due to creation of the first all-GPU wordpiece tokenizer that supports non-truncation of logs/sentences</a:t>
            </a:r>
            <a:endParaRPr/>
          </a:p>
        </p:txBody>
      </p:sp>
      <p:sp>
        <p:nvSpPr>
          <p:cNvPr id="1927" name="Google Shape;1927;p93"/>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AI Log Parsing for Known, Unknown, and Degraded Cyber Logs</a:t>
            </a:r>
            <a:endParaRPr/>
          </a:p>
        </p:txBody>
      </p:sp>
      <p:pic>
        <p:nvPicPr>
          <p:cNvPr id="1928" name="Google Shape;1928;p93"/>
          <p:cNvPicPr preferRelativeResize="0"/>
          <p:nvPr/>
        </p:nvPicPr>
        <p:blipFill rotWithShape="1">
          <a:blip r:embed="rId3">
            <a:alphaModFix/>
          </a:blip>
          <a:srcRect/>
          <a:stretch/>
        </p:blipFill>
        <p:spPr>
          <a:xfrm>
            <a:off x="2496925" y="6839250"/>
            <a:ext cx="1654024" cy="2763174"/>
          </a:xfrm>
          <a:prstGeom prst="rect">
            <a:avLst/>
          </a:prstGeom>
          <a:noFill/>
          <a:ln>
            <a:noFill/>
          </a:ln>
        </p:spPr>
      </p:pic>
      <p:sp>
        <p:nvSpPr>
          <p:cNvPr id="1929" name="Google Shape;1929;p93"/>
          <p:cNvSpPr txBox="1"/>
          <p:nvPr/>
        </p:nvSpPr>
        <p:spPr>
          <a:xfrm>
            <a:off x="12460367"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930" name="Google Shape;1930;p93"/>
          <p:cNvPicPr preferRelativeResize="0"/>
          <p:nvPr/>
        </p:nvPicPr>
        <p:blipFill rotWithShape="1">
          <a:blip r:embed="rId4">
            <a:alphaModFix/>
          </a:blip>
          <a:srcRect/>
          <a:stretch/>
        </p:blipFill>
        <p:spPr>
          <a:xfrm>
            <a:off x="12936723" y="6958097"/>
            <a:ext cx="4044293" cy="2763182"/>
          </a:xfrm>
          <a:prstGeom prst="rect">
            <a:avLst/>
          </a:prstGeom>
          <a:noFill/>
          <a:ln>
            <a:noFill/>
          </a:ln>
        </p:spPr>
      </p:pic>
      <p:pic>
        <p:nvPicPr>
          <p:cNvPr id="1931" name="Google Shape;1931;p93"/>
          <p:cNvPicPr preferRelativeResize="0"/>
          <p:nvPr/>
        </p:nvPicPr>
        <p:blipFill rotWithShape="1">
          <a:blip r:embed="rId5">
            <a:alphaModFix/>
          </a:blip>
          <a:srcRect/>
          <a:stretch/>
        </p:blipFill>
        <p:spPr>
          <a:xfrm>
            <a:off x="7121807" y="6958096"/>
            <a:ext cx="4044294" cy="2763184"/>
          </a:xfrm>
          <a:prstGeom prst="rect">
            <a:avLst/>
          </a:prstGeom>
          <a:noFill/>
          <a:ln>
            <a:noFill/>
          </a:ln>
        </p:spPr>
      </p:pic>
      <p:sp>
        <p:nvSpPr>
          <p:cNvPr id="1932" name="Google Shape;1932;p93"/>
          <p:cNvSpPr txBox="1"/>
          <p:nvPr/>
        </p:nvSpPr>
        <p:spPr>
          <a:xfrm>
            <a:off x="6645454"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Inserted Values</a:t>
            </a:r>
            <a:endParaRPr sz="2333">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36"/>
        <p:cNvGrpSpPr/>
        <p:nvPr/>
      </p:nvGrpSpPr>
      <p:grpSpPr>
        <a:xfrm>
          <a:off x="0" y="0"/>
          <a:ext cx="0" cy="0"/>
          <a:chOff x="0" y="0"/>
          <a:chExt cx="0" cy="0"/>
        </a:xfrm>
      </p:grpSpPr>
      <p:sp>
        <p:nvSpPr>
          <p:cNvPr id="1937" name="Google Shape;1937;p9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 SubWord Tokenizer</a:t>
            </a:r>
            <a:endParaRPr/>
          </a:p>
        </p:txBody>
      </p:sp>
      <p:sp>
        <p:nvSpPr>
          <p:cNvPr id="1938" name="Google Shape;1938;p94"/>
          <p:cNvSpPr txBox="1">
            <a:spLocks noGrp="1"/>
          </p:cNvSpPr>
          <p:nvPr>
            <p:ph type="body" idx="1"/>
          </p:nvPr>
        </p:nvSpPr>
        <p:spPr>
          <a:xfrm>
            <a:off x="949883" y="3967727"/>
            <a:ext cx="7544700" cy="4981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Font typeface="Trebuchet MS"/>
              <a:buNone/>
            </a:pPr>
            <a:r>
              <a:rPr lang="en-US"/>
              <a:t>Only wordpiece tokenizer that supports non-truncation of logs/sentences</a:t>
            </a:r>
            <a:endParaRPr/>
          </a:p>
          <a:p>
            <a:pPr marL="0" lvl="0" indent="0" algn="l" rtl="0">
              <a:lnSpc>
                <a:spcPct val="90000"/>
              </a:lnSpc>
              <a:spcBef>
                <a:spcPts val="3000"/>
              </a:spcBef>
              <a:spcAft>
                <a:spcPts val="0"/>
              </a:spcAft>
              <a:buClr>
                <a:schemeClr val="dk1"/>
              </a:buClr>
              <a:buSzPts val="2400"/>
              <a:buFont typeface="Trebuchet MS"/>
              <a:buNone/>
            </a:pPr>
            <a:r>
              <a:rPr lang="en-US"/>
              <a:t>Returns encoded tensor, attention mask, and metadata to reform broken logs</a:t>
            </a:r>
            <a:endParaRPr/>
          </a:p>
          <a:p>
            <a:pPr marL="0" lvl="0" indent="0" algn="l" rtl="0">
              <a:lnSpc>
                <a:spcPct val="90000"/>
              </a:lnSpc>
              <a:spcBef>
                <a:spcPts val="3000"/>
              </a:spcBef>
              <a:spcAft>
                <a:spcPts val="0"/>
              </a:spcAft>
              <a:buClr>
                <a:schemeClr val="dk1"/>
              </a:buClr>
              <a:buSzPts val="2400"/>
              <a:buFont typeface="Trebuchet MS"/>
              <a:buNone/>
            </a:pPr>
            <a:r>
              <a:rPr lang="en-US"/>
              <a:t>Supports stride/overlap</a:t>
            </a:r>
            <a:endParaRPr/>
          </a:p>
          <a:p>
            <a:pPr marL="0" lvl="0" indent="0" algn="l" rtl="0">
              <a:lnSpc>
                <a:spcPct val="90000"/>
              </a:lnSpc>
              <a:spcBef>
                <a:spcPts val="3000"/>
              </a:spcBef>
              <a:spcAft>
                <a:spcPts val="0"/>
              </a:spcAft>
              <a:buClr>
                <a:schemeClr val="dk1"/>
              </a:buClr>
              <a:buSzPts val="2400"/>
              <a:buFont typeface="Trebuchet MS"/>
              <a:buNone/>
            </a:pPr>
            <a:r>
              <a:rPr lang="en-US"/>
              <a:t>Ready for immediate pipelining into PyTorch for inference</a:t>
            </a:r>
            <a:endParaRPr/>
          </a:p>
          <a:p>
            <a:pPr marL="0" lvl="0" indent="0" algn="l" rtl="0">
              <a:lnSpc>
                <a:spcPct val="90000"/>
              </a:lnSpc>
              <a:spcBef>
                <a:spcPts val="3000"/>
              </a:spcBef>
              <a:spcAft>
                <a:spcPts val="0"/>
              </a:spcAft>
              <a:buClr>
                <a:schemeClr val="dk1"/>
              </a:buClr>
              <a:buSzPts val="2400"/>
              <a:buFont typeface="Trebuchet MS"/>
              <a:buNone/>
            </a:pPr>
            <a:r>
              <a:rPr lang="en-US"/>
              <a:t>Up to 270x faster than production-ready Hugging Face wordpiece tokenizer (Python version)</a:t>
            </a:r>
            <a:endParaRPr/>
          </a:p>
        </p:txBody>
      </p:sp>
      <p:sp>
        <p:nvSpPr>
          <p:cNvPr id="1939" name="Google Shape;1939;p94"/>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Fully On-GPU Pre-Processing for BERT Training/Inference</a:t>
            </a:r>
            <a:endParaRPr/>
          </a:p>
        </p:txBody>
      </p:sp>
      <p:sp>
        <p:nvSpPr>
          <p:cNvPr id="1940" name="Google Shape;1940;p94"/>
          <p:cNvSpPr txBox="1"/>
          <p:nvPr/>
        </p:nvSpPr>
        <p:spPr>
          <a:xfrm>
            <a:off x="15897198" y="3507620"/>
            <a:ext cx="1212300" cy="31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941" name="Google Shape;1941;p94" title="Points scored"/>
          <p:cNvPicPr preferRelativeResize="0"/>
          <p:nvPr/>
        </p:nvPicPr>
        <p:blipFill>
          <a:blip r:embed="rId3">
            <a:alphaModFix/>
          </a:blip>
          <a:stretch>
            <a:fillRect/>
          </a:stretch>
        </p:blipFill>
        <p:spPr>
          <a:xfrm>
            <a:off x="8131025" y="3507625"/>
            <a:ext cx="9326451" cy="5834426"/>
          </a:xfrm>
          <a:prstGeom prst="rect">
            <a:avLst/>
          </a:prstGeom>
          <a:noFill/>
          <a:ln>
            <a:noFill/>
          </a:ln>
        </p:spPr>
      </p:pic>
      <p:sp>
        <p:nvSpPr>
          <p:cNvPr id="1942" name="Google Shape;1942;p94"/>
          <p:cNvSpPr txBox="1"/>
          <p:nvPr/>
        </p:nvSpPr>
        <p:spPr>
          <a:xfrm>
            <a:off x="9021900" y="9342050"/>
            <a:ext cx="754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333" i="1">
                <a:solidFill>
                  <a:schemeClr val="dk2"/>
                </a:solidFill>
                <a:latin typeface="Trebuchet MS"/>
                <a:ea typeface="Trebuchet MS"/>
                <a:cs typeface="Trebuchet MS"/>
                <a:sym typeface="Trebuchet MS"/>
              </a:rPr>
              <a:t>CPU numbers ran on 2x Intel Xeon E5 v4 @ 2.2 GHz. GPU numbers ran on 1x NVIDIA Tesla V100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47" name="Google Shape;1947;p95"/>
          <p:cNvSpPr txBox="1">
            <a:spLocks noGrp="1"/>
          </p:cNvSpPr>
          <p:nvPr>
            <p:ph type="title"/>
          </p:nvPr>
        </p:nvSpPr>
        <p:spPr>
          <a:xfrm>
            <a:off x="830580" y="1229044"/>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CLX Query</a:t>
            </a:r>
            <a:endParaRPr/>
          </a:p>
        </p:txBody>
      </p:sp>
      <p:sp>
        <p:nvSpPr>
          <p:cNvPr id="1948" name="Google Shape;1948;p95"/>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Query Long-Term Data Store Directly from Splunk</a:t>
            </a:r>
            <a:endParaRPr/>
          </a:p>
        </p:txBody>
      </p:sp>
      <p:pic>
        <p:nvPicPr>
          <p:cNvPr id="1949" name="Google Shape;1949;p95"/>
          <p:cNvPicPr preferRelativeResize="0"/>
          <p:nvPr/>
        </p:nvPicPr>
        <p:blipFill rotWithShape="1">
          <a:blip r:embed="rId3">
            <a:alphaModFix/>
          </a:blip>
          <a:srcRect/>
          <a:stretch/>
        </p:blipFill>
        <p:spPr>
          <a:xfrm>
            <a:off x="698325" y="3711373"/>
            <a:ext cx="13342461" cy="5680689"/>
          </a:xfrm>
          <a:prstGeom prst="rect">
            <a:avLst/>
          </a:prstGeom>
          <a:noFill/>
          <a:ln>
            <a:noFill/>
          </a:ln>
        </p:spPr>
      </p:pic>
      <p:sp>
        <p:nvSpPr>
          <p:cNvPr id="1950" name="Google Shape;1950;p95"/>
          <p:cNvSpPr/>
          <p:nvPr/>
        </p:nvSpPr>
        <p:spPr>
          <a:xfrm>
            <a:off x="698325" y="4522032"/>
            <a:ext cx="8087100" cy="447900"/>
          </a:xfrm>
          <a:prstGeom prst="rect">
            <a:avLst/>
          </a:prstGeom>
          <a:no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nvGrpSpPr>
          <p:cNvPr id="1951" name="Google Shape;1951;p95"/>
          <p:cNvGrpSpPr/>
          <p:nvPr/>
        </p:nvGrpSpPr>
        <p:grpSpPr>
          <a:xfrm>
            <a:off x="1986031" y="6192865"/>
            <a:ext cx="12691754" cy="1991040"/>
            <a:chOff x="2979914" y="4002168"/>
            <a:chExt cx="7614900" cy="1194600"/>
          </a:xfrm>
        </p:grpSpPr>
        <p:sp>
          <p:nvSpPr>
            <p:cNvPr id="1952" name="Google Shape;1952;p95"/>
            <p:cNvSpPr/>
            <p:nvPr/>
          </p:nvSpPr>
          <p:spPr>
            <a:xfrm>
              <a:off x="2979914" y="4002168"/>
              <a:ext cx="7614900" cy="1194600"/>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953" name="Google Shape;1953;p95"/>
            <p:cNvPicPr preferRelativeResize="0"/>
            <p:nvPr/>
          </p:nvPicPr>
          <p:blipFill rotWithShape="1">
            <a:blip r:embed="rId4">
              <a:alphaModFix/>
            </a:blip>
            <a:srcRect/>
            <a:stretch/>
          </p:blipFill>
          <p:spPr>
            <a:xfrm>
              <a:off x="3100244" y="4125120"/>
              <a:ext cx="7374208" cy="948615"/>
            </a:xfrm>
            <a:prstGeom prst="rect">
              <a:avLst/>
            </a:prstGeom>
            <a:noFill/>
            <a:ln>
              <a:noFill/>
            </a:ln>
          </p:spPr>
        </p:pic>
      </p:grpSp>
      <p:pic>
        <p:nvPicPr>
          <p:cNvPr id="1954" name="Google Shape;1954;p95"/>
          <p:cNvPicPr preferRelativeResize="0"/>
          <p:nvPr/>
        </p:nvPicPr>
        <p:blipFill rotWithShape="1">
          <a:blip r:embed="rId5">
            <a:alphaModFix/>
          </a:blip>
          <a:srcRect/>
          <a:stretch/>
        </p:blipFill>
        <p:spPr>
          <a:xfrm>
            <a:off x="14898909" y="4545435"/>
            <a:ext cx="2806320" cy="841897"/>
          </a:xfrm>
          <a:prstGeom prst="rect">
            <a:avLst/>
          </a:prstGeom>
          <a:noFill/>
          <a:ln>
            <a:noFill/>
          </a:ln>
        </p:spPr>
      </p:pic>
      <p:pic>
        <p:nvPicPr>
          <p:cNvPr id="1955" name="Google Shape;1955;p95"/>
          <p:cNvPicPr preferRelativeResize="0"/>
          <p:nvPr/>
        </p:nvPicPr>
        <p:blipFill rotWithShape="1">
          <a:blip r:embed="rId6">
            <a:alphaModFix/>
          </a:blip>
          <a:srcRect/>
          <a:stretch/>
        </p:blipFill>
        <p:spPr>
          <a:xfrm>
            <a:off x="14311727" y="3113308"/>
            <a:ext cx="3980682" cy="1463727"/>
          </a:xfrm>
          <a:prstGeom prst="rect">
            <a:avLst/>
          </a:prstGeom>
          <a:noFill/>
          <a:ln>
            <a:noFill/>
          </a:ln>
        </p:spPr>
      </p:pic>
      <p:pic>
        <p:nvPicPr>
          <p:cNvPr id="1956" name="Google Shape;1956;p95"/>
          <p:cNvPicPr preferRelativeResize="0"/>
          <p:nvPr/>
        </p:nvPicPr>
        <p:blipFill rotWithShape="1">
          <a:blip r:embed="rId7">
            <a:alphaModFix/>
          </a:blip>
          <a:srcRect/>
          <a:stretch/>
        </p:blipFill>
        <p:spPr>
          <a:xfrm>
            <a:off x="15304042" y="5784979"/>
            <a:ext cx="1996050" cy="122534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2" name="Google Shape;1962;p96"/>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Visualization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4"/>
          <p:cNvSpPr txBox="1"/>
          <p:nvPr/>
        </p:nvSpPr>
        <p:spPr>
          <a:xfrm>
            <a:off x="14712080" y="4499466"/>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25-100x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Less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Flexible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Primarily In-Memory</a:t>
            </a:r>
            <a:endParaRPr sz="2000" b="0" i="0" u="none" strike="noStrike" cap="none">
              <a:solidFill>
                <a:schemeClr val="dk2"/>
              </a:solidFill>
              <a:latin typeface="Arial"/>
              <a:ea typeface="Arial"/>
              <a:cs typeface="Arial"/>
              <a:sym typeface="Arial"/>
            </a:endParaRPr>
          </a:p>
        </p:txBody>
      </p:sp>
      <p:sp>
        <p:nvSpPr>
          <p:cNvPr id="602" name="Google Shape;602;p24"/>
          <p:cNvSpPr/>
          <p:nvPr/>
        </p:nvSpPr>
        <p:spPr>
          <a:xfrm>
            <a:off x="949058"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3" name="Google Shape;603;p24"/>
          <p:cNvSpPr/>
          <p:nvPr/>
        </p:nvSpPr>
        <p:spPr>
          <a:xfrm>
            <a:off x="539515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04" name="Google Shape;604;p24"/>
          <p:cNvSpPr/>
          <p:nvPr/>
        </p:nvSpPr>
        <p:spPr>
          <a:xfrm>
            <a:off x="643940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5" name="Google Shape;605;p24"/>
          <p:cNvSpPr/>
          <p:nvPr/>
        </p:nvSpPr>
        <p:spPr>
          <a:xfrm>
            <a:off x="10877445"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06" name="Google Shape;606;p24"/>
          <p:cNvSpPr/>
          <p:nvPr/>
        </p:nvSpPr>
        <p:spPr>
          <a:xfrm>
            <a:off x="11914303" y="334612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7" name="Google Shape;607;p24"/>
          <p:cNvSpPr/>
          <p:nvPr/>
        </p:nvSpPr>
        <p:spPr>
          <a:xfrm>
            <a:off x="1920383" y="334471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08" name="Google Shape;608;p24"/>
          <p:cNvSpPr/>
          <p:nvPr/>
        </p:nvSpPr>
        <p:spPr>
          <a:xfrm>
            <a:off x="7407508" y="334471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09" name="Google Shape;609;p24"/>
          <p:cNvSpPr/>
          <p:nvPr/>
        </p:nvSpPr>
        <p:spPr>
          <a:xfrm>
            <a:off x="12881350" y="334471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0" name="Google Shape;610;p24"/>
          <p:cNvSpPr/>
          <p:nvPr/>
        </p:nvSpPr>
        <p:spPr>
          <a:xfrm>
            <a:off x="949058" y="5113789"/>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1" name="Google Shape;611;p24"/>
          <p:cNvSpPr/>
          <p:nvPr/>
        </p:nvSpPr>
        <p:spPr>
          <a:xfrm>
            <a:off x="1920383" y="5114143"/>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12" name="Google Shape;612;p24"/>
          <p:cNvSpPr/>
          <p:nvPr/>
        </p:nvSpPr>
        <p:spPr>
          <a:xfrm>
            <a:off x="4700206" y="5113448"/>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13" name="Google Shape;613;p24"/>
          <p:cNvSpPr/>
          <p:nvPr/>
        </p:nvSpPr>
        <p:spPr>
          <a:xfrm>
            <a:off x="7478416" y="5113448"/>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4" name="Google Shape;614;p24"/>
          <p:cNvSpPr/>
          <p:nvPr/>
        </p:nvSpPr>
        <p:spPr>
          <a:xfrm>
            <a:off x="947446" y="6881614"/>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5" name="Google Shape;615;p24"/>
          <p:cNvSpPr/>
          <p:nvPr/>
        </p:nvSpPr>
        <p:spPr>
          <a:xfrm>
            <a:off x="1920383"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16" name="Google Shape;616;p24"/>
          <p:cNvSpPr/>
          <p:nvPr/>
        </p:nvSpPr>
        <p:spPr>
          <a:xfrm>
            <a:off x="2464641" y="6882184"/>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617" name="Google Shape;617;p24"/>
          <p:cNvSpPr/>
          <p:nvPr/>
        </p:nvSpPr>
        <p:spPr>
          <a:xfrm>
            <a:off x="308891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18" name="Google Shape;618;p24"/>
          <p:cNvSpPr/>
          <p:nvPr/>
        </p:nvSpPr>
        <p:spPr>
          <a:xfrm>
            <a:off x="3713199"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19" name="Google Shape;619;p24"/>
          <p:cNvSpPr/>
          <p:nvPr/>
        </p:nvSpPr>
        <p:spPr>
          <a:xfrm>
            <a:off x="4257458" y="6882184"/>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620" name="Google Shape;620;p24"/>
          <p:cNvSpPr/>
          <p:nvPr/>
        </p:nvSpPr>
        <p:spPr>
          <a:xfrm>
            <a:off x="488174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21" name="Google Shape;621;p24"/>
          <p:cNvSpPr/>
          <p:nvPr/>
        </p:nvSpPr>
        <p:spPr>
          <a:xfrm>
            <a:off x="5498834"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2" name="Google Shape;622;p24"/>
          <p:cNvSpPr/>
          <p:nvPr/>
        </p:nvSpPr>
        <p:spPr>
          <a:xfrm>
            <a:off x="6043093" y="6882184"/>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623" name="Google Shape;623;p24"/>
          <p:cNvCxnSpPr/>
          <p:nvPr/>
        </p:nvCxnSpPr>
        <p:spPr>
          <a:xfrm flipH="1">
            <a:off x="10503936" y="4606149"/>
            <a:ext cx="4114800" cy="1005900"/>
          </a:xfrm>
          <a:prstGeom prst="bentConnector3">
            <a:avLst>
              <a:gd name="adj1" fmla="val 42"/>
            </a:avLst>
          </a:prstGeom>
          <a:noFill/>
          <a:ln w="12700" cap="flat" cmpd="sng">
            <a:solidFill>
              <a:schemeClr val="dk2"/>
            </a:solidFill>
            <a:prstDash val="solid"/>
            <a:round/>
            <a:headEnd type="none" w="sm" len="sm"/>
            <a:tailEnd type="triangle" w="lg" len="lg"/>
          </a:ln>
        </p:spPr>
      </p:cxnSp>
      <p:sp>
        <p:nvSpPr>
          <p:cNvPr id="624" name="Google Shape;624;p24"/>
          <p:cNvSpPr txBox="1"/>
          <p:nvPr/>
        </p:nvSpPr>
        <p:spPr>
          <a:xfrm>
            <a:off x="8910413" y="6300670"/>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5-10x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More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Rigid</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Substantially on GPU</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dk2"/>
              </a:solidFill>
              <a:latin typeface="Trebuchet MS"/>
              <a:ea typeface="Trebuchet MS"/>
              <a:cs typeface="Trebuchet MS"/>
              <a:sym typeface="Trebuchet MS"/>
            </a:endParaRPr>
          </a:p>
        </p:txBody>
      </p:sp>
      <p:sp>
        <p:nvSpPr>
          <p:cNvPr id="625" name="Google Shape;625;p24"/>
          <p:cNvSpPr txBox="1"/>
          <p:nvPr/>
        </p:nvSpPr>
        <p:spPr>
          <a:xfrm>
            <a:off x="816066" y="6360248"/>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Traditional GPU Processing</a:t>
            </a:r>
            <a:endParaRPr sz="2000" b="0" i="0" u="none" strike="noStrike" cap="none">
              <a:solidFill>
                <a:schemeClr val="dk2"/>
              </a:solidFill>
              <a:latin typeface="Trebuchet MS"/>
              <a:ea typeface="Trebuchet MS"/>
              <a:cs typeface="Trebuchet MS"/>
              <a:sym typeface="Trebuchet MS"/>
            </a:endParaRPr>
          </a:p>
        </p:txBody>
      </p:sp>
      <p:sp>
        <p:nvSpPr>
          <p:cNvPr id="626" name="Google Shape;626;p24"/>
          <p:cNvSpPr txBox="1"/>
          <p:nvPr/>
        </p:nvSpPr>
        <p:spPr>
          <a:xfrm>
            <a:off x="816066" y="280525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Hadoop Processing, Reading from Disk</a:t>
            </a:r>
            <a:endParaRPr sz="1100" b="0" i="0" u="none" strike="noStrike" cap="none">
              <a:solidFill>
                <a:srgbClr val="000000"/>
              </a:solidFill>
              <a:latin typeface="Arial"/>
              <a:ea typeface="Arial"/>
              <a:cs typeface="Arial"/>
              <a:sym typeface="Arial"/>
            </a:endParaRPr>
          </a:p>
        </p:txBody>
      </p:sp>
      <p:sp>
        <p:nvSpPr>
          <p:cNvPr id="627" name="Google Shape;627;p24"/>
          <p:cNvSpPr txBox="1"/>
          <p:nvPr/>
        </p:nvSpPr>
        <p:spPr>
          <a:xfrm>
            <a:off x="816066" y="4586379"/>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Spark In-Memory Processing</a:t>
            </a:r>
            <a:endParaRPr sz="1100" b="0" i="0" u="none" strike="noStrike" cap="none">
              <a:solidFill>
                <a:srgbClr val="000000"/>
              </a:solidFill>
              <a:latin typeface="Arial"/>
              <a:ea typeface="Arial"/>
              <a:cs typeface="Arial"/>
              <a:sym typeface="Arial"/>
            </a:endParaRPr>
          </a:p>
        </p:txBody>
      </p:sp>
      <p:sp>
        <p:nvSpPr>
          <p:cNvPr id="628" name="Google Shape;628;p2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629" name="Google Shape;629;p2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
        <p:nvSpPr>
          <p:cNvPr id="630" name="Google Shape;630;p24"/>
          <p:cNvSpPr txBox="1"/>
          <p:nvPr/>
        </p:nvSpPr>
        <p:spPr>
          <a:xfrm>
            <a:off x="797198" y="8045196"/>
            <a:ext cx="7155000" cy="5695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RAPIDS</a:t>
            </a:r>
            <a:endParaRPr sz="2000" b="0" i="0" u="none" strike="noStrike" cap="none">
              <a:solidFill>
                <a:srgbClr val="000000"/>
              </a:solidFill>
              <a:latin typeface="Arial"/>
              <a:ea typeface="Arial"/>
              <a:cs typeface="Arial"/>
              <a:sym typeface="Arial"/>
            </a:endParaRPr>
          </a:p>
        </p:txBody>
      </p:sp>
      <p:sp>
        <p:nvSpPr>
          <p:cNvPr id="631" name="Google Shape;631;p24"/>
          <p:cNvSpPr/>
          <p:nvPr/>
        </p:nvSpPr>
        <p:spPr>
          <a:xfrm>
            <a:off x="942064" y="8618889"/>
            <a:ext cx="893000" cy="1000057"/>
          </a:xfrm>
          <a:prstGeom prst="rect">
            <a:avLst/>
          </a:prstGeom>
          <a:solidFill>
            <a:srgbClr val="0C0C0C"/>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Arrow</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Read</a:t>
            </a:r>
            <a:endParaRPr sz="1333" b="0" i="0" u="none" strike="noStrike" cap="none">
              <a:solidFill>
                <a:srgbClr val="000000"/>
              </a:solidFill>
              <a:latin typeface="Trebuchet MS"/>
              <a:ea typeface="Trebuchet MS"/>
              <a:cs typeface="Trebuchet MS"/>
              <a:sym typeface="Trebuchet MS"/>
            </a:endParaRPr>
          </a:p>
        </p:txBody>
      </p:sp>
      <p:sp>
        <p:nvSpPr>
          <p:cNvPr id="632" name="Google Shape;632;p24"/>
          <p:cNvSpPr/>
          <p:nvPr/>
        </p:nvSpPr>
        <p:spPr>
          <a:xfrm>
            <a:off x="2519552" y="8618887"/>
            <a:ext cx="684500" cy="1000057"/>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ETL</a:t>
            </a:r>
            <a:endParaRPr sz="1500" b="0" i="0" u="none" strike="noStrike" cap="none">
              <a:solidFill>
                <a:srgbClr val="000000"/>
              </a:solidFill>
              <a:latin typeface="Trebuchet MS"/>
              <a:ea typeface="Trebuchet MS"/>
              <a:cs typeface="Trebuchet MS"/>
              <a:sym typeface="Trebuchet MS"/>
            </a:endParaRPr>
          </a:p>
        </p:txBody>
      </p:sp>
      <p:sp>
        <p:nvSpPr>
          <p:cNvPr id="633" name="Google Shape;633;p24"/>
          <p:cNvSpPr/>
          <p:nvPr/>
        </p:nvSpPr>
        <p:spPr>
          <a:xfrm>
            <a:off x="3204059" y="8618885"/>
            <a:ext cx="684500" cy="1000057"/>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ML</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Train</a:t>
            </a:r>
            <a:endParaRPr sz="1333" b="0" i="0" u="none" strike="noStrike" cap="none">
              <a:solidFill>
                <a:srgbClr val="000000"/>
              </a:solidFill>
              <a:latin typeface="Trebuchet MS"/>
              <a:ea typeface="Trebuchet MS"/>
              <a:cs typeface="Trebuchet MS"/>
              <a:sym typeface="Trebuchet MS"/>
            </a:endParaRPr>
          </a:p>
        </p:txBody>
      </p:sp>
      <p:sp>
        <p:nvSpPr>
          <p:cNvPr id="634" name="Google Shape;634;p24"/>
          <p:cNvSpPr/>
          <p:nvPr/>
        </p:nvSpPr>
        <p:spPr>
          <a:xfrm>
            <a:off x="1835046" y="8618887"/>
            <a:ext cx="684500" cy="1000057"/>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Query</a:t>
            </a:r>
            <a:endParaRPr sz="1500" b="0" i="0" u="none" strike="noStrike" cap="none">
              <a:solidFill>
                <a:srgbClr val="000000"/>
              </a:solidFill>
              <a:latin typeface="Trebuchet MS"/>
              <a:ea typeface="Trebuchet MS"/>
              <a:cs typeface="Trebuchet MS"/>
              <a:sym typeface="Trebuchet MS"/>
            </a:endParaRPr>
          </a:p>
        </p:txBody>
      </p:sp>
      <p:cxnSp>
        <p:nvCxnSpPr>
          <p:cNvPr id="635" name="Google Shape;635;p24"/>
          <p:cNvCxnSpPr/>
          <p:nvPr/>
        </p:nvCxnSpPr>
        <p:spPr>
          <a:xfrm flipH="1">
            <a:off x="4064980" y="6298334"/>
            <a:ext cx="4755000" cy="2834700"/>
          </a:xfrm>
          <a:prstGeom prst="bentConnector3">
            <a:avLst>
              <a:gd name="adj1" fmla="val 79"/>
            </a:avLst>
          </a:prstGeom>
          <a:noFill/>
          <a:ln w="12700" cap="flat" cmpd="sng">
            <a:solidFill>
              <a:schemeClr val="dk2"/>
            </a:solidFill>
            <a:prstDash val="solid"/>
            <a:round/>
            <a:headEnd type="none" w="sm" len="sm"/>
            <a:tailEnd type="triangle" w="lg" len="lg"/>
          </a:ln>
        </p:spPr>
      </p:cxnSp>
      <p:sp>
        <p:nvSpPr>
          <p:cNvPr id="636" name="Google Shape;636;p24"/>
          <p:cNvSpPr txBox="1"/>
          <p:nvPr/>
        </p:nvSpPr>
        <p:spPr>
          <a:xfrm>
            <a:off x="8895899" y="7882244"/>
            <a:ext cx="3354028" cy="149145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50-100x Improvement</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Same Code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637" name="Google Shape;637;p24"/>
          <p:cNvCxnSpPr/>
          <p:nvPr/>
        </p:nvCxnSpPr>
        <p:spPr>
          <a:xfrm flipH="1">
            <a:off x="6899680" y="7385098"/>
            <a:ext cx="1920300" cy="600"/>
          </a:xfrm>
          <a:prstGeom prst="bentConnector3">
            <a:avLst>
              <a:gd name="adj1" fmla="val 79"/>
            </a:avLst>
          </a:prstGeom>
          <a:noFill/>
          <a:ln w="12700" cap="flat" cmpd="sng">
            <a:solidFill>
              <a:schemeClr val="dk2"/>
            </a:solidFill>
            <a:prstDash val="solid"/>
            <a:round/>
            <a:headEnd type="none" w="sm" len="sm"/>
            <a:tailEnd type="triangle" w="lg" len="lg"/>
          </a:ln>
        </p:spPr>
      </p:cxnSp>
      <p:grpSp>
        <p:nvGrpSpPr>
          <p:cNvPr id="638" name="Google Shape;638;p24"/>
          <p:cNvGrpSpPr/>
          <p:nvPr/>
        </p:nvGrpSpPr>
        <p:grpSpPr>
          <a:xfrm>
            <a:off x="470513" y="2667980"/>
            <a:ext cx="17289990" cy="5373023"/>
            <a:chOff x="527497" y="2667980"/>
            <a:chExt cx="17289990" cy="5373023"/>
          </a:xfrm>
        </p:grpSpPr>
        <p:sp>
          <p:nvSpPr>
            <p:cNvPr id="639" name="Google Shape;639;p24"/>
            <p:cNvSpPr/>
            <p:nvPr/>
          </p:nvSpPr>
          <p:spPr>
            <a:xfrm>
              <a:off x="527497" y="2667980"/>
              <a:ext cx="17289990" cy="362309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0" name="Google Shape;640;p24"/>
            <p:cNvSpPr/>
            <p:nvPr/>
          </p:nvSpPr>
          <p:spPr>
            <a:xfrm>
              <a:off x="527497" y="6179276"/>
              <a:ext cx="6581226" cy="1861727"/>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1" name="Google Shape;641;p24"/>
            <p:cNvSpPr/>
            <p:nvPr/>
          </p:nvSpPr>
          <p:spPr>
            <a:xfrm>
              <a:off x="7128387" y="6276440"/>
              <a:ext cx="1782026" cy="1145440"/>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2" name="Google Shape;642;p24"/>
            <p:cNvSpPr/>
            <p:nvPr/>
          </p:nvSpPr>
          <p:spPr>
            <a:xfrm>
              <a:off x="8996520" y="6276440"/>
              <a:ext cx="2638306" cy="120335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9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cuXfilter</a:t>
            </a:r>
            <a:endParaRPr/>
          </a:p>
        </p:txBody>
      </p:sp>
      <p:sp>
        <p:nvSpPr>
          <p:cNvPr id="1968" name="Google Shape;1968;p9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Cross-Filtering</a:t>
            </a:r>
            <a:endParaRPr/>
          </a:p>
        </p:txBody>
      </p:sp>
      <p:pic>
        <p:nvPicPr>
          <p:cNvPr id="1969" name="Google Shape;1969;p97"/>
          <p:cNvPicPr preferRelativeResize="0"/>
          <p:nvPr/>
        </p:nvPicPr>
        <p:blipFill>
          <a:blip r:embed="rId3">
            <a:alphaModFix/>
          </a:blip>
          <a:stretch>
            <a:fillRect/>
          </a:stretch>
        </p:blipFill>
        <p:spPr>
          <a:xfrm>
            <a:off x="10039800" y="3855750"/>
            <a:ext cx="7637976" cy="4296351"/>
          </a:xfrm>
          <a:prstGeom prst="rect">
            <a:avLst/>
          </a:prstGeom>
          <a:noFill/>
          <a:ln>
            <a:noFill/>
          </a:ln>
        </p:spPr>
      </p:pic>
      <p:sp>
        <p:nvSpPr>
          <p:cNvPr id="1970" name="Google Shape;1970;p97"/>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STREAMLINED FOR NOTEBOOKS</a:t>
            </a:r>
            <a:endParaRPr/>
          </a:p>
          <a:p>
            <a:pPr marL="0" lvl="0" indent="0" algn="l" rtl="0">
              <a:lnSpc>
                <a:spcPct val="90000"/>
              </a:lnSpc>
              <a:spcBef>
                <a:spcPts val="1000"/>
              </a:spcBef>
              <a:spcAft>
                <a:spcPts val="0"/>
              </a:spcAft>
              <a:buNone/>
            </a:pPr>
            <a:r>
              <a:rPr lang="en-US" u="sng">
                <a:solidFill>
                  <a:srgbClr val="999999"/>
                </a:solidFill>
                <a:hlinkClick r:id="rId4"/>
              </a:rPr>
              <a:t>Cuxfilter</a:t>
            </a:r>
            <a:r>
              <a:rPr lang="en-US"/>
              <a:t> allows you to visually explore your cuDF dataframes through fully cross-filtered dashboards in less than 10 lines of notebook code.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r>
              <a:rPr lang="en-US" sz="2800">
                <a:solidFill>
                  <a:schemeClr val="lt2"/>
                </a:solidFill>
              </a:rPr>
              <a:t>MINIMAL COMPLEXITY &amp; FAST RESULTS</a:t>
            </a:r>
            <a:endParaRPr/>
          </a:p>
          <a:p>
            <a:pPr marL="0" lvl="0" indent="0" algn="l" rtl="0">
              <a:spcBef>
                <a:spcPts val="1000"/>
              </a:spcBef>
              <a:spcAft>
                <a:spcPts val="0"/>
              </a:spcAft>
              <a:buNone/>
            </a:pPr>
            <a:r>
              <a:rPr lang="en-US"/>
              <a:t>Select from vetted chart libraries, pre-designed layouts, and multiple themes to find the best fit for a use case, at speeds typically 20x faster per chart than Pandas.</a:t>
            </a:r>
            <a:endParaRPr/>
          </a:p>
          <a:p>
            <a:pPr marL="0" lvl="0" indent="0" algn="l" rtl="0">
              <a:spcBef>
                <a:spcPts val="1000"/>
              </a:spcBef>
              <a:spcAft>
                <a:spcPts val="0"/>
              </a:spcAft>
              <a:buNone/>
            </a:pPr>
            <a:endParaRPr/>
          </a:p>
          <a:p>
            <a:pPr marL="0" lvl="0" indent="0" algn="l" rtl="0">
              <a:spcBef>
                <a:spcPts val="1000"/>
              </a:spcBef>
              <a:spcAft>
                <a:spcPts val="0"/>
              </a:spcAft>
              <a:buNone/>
            </a:pPr>
            <a:r>
              <a:rPr lang="en-US" sz="2800">
                <a:solidFill>
                  <a:schemeClr val="lt2"/>
                </a:solidFill>
              </a:rPr>
              <a:t>SEAMLESS INTEGRATION WITH RAPIDS</a:t>
            </a:r>
            <a:endParaRPr/>
          </a:p>
          <a:p>
            <a:pPr marL="0" lvl="0" indent="0" algn="l" rtl="0">
              <a:spcBef>
                <a:spcPts val="1000"/>
              </a:spcBef>
              <a:spcAft>
                <a:spcPts val="0"/>
              </a:spcAft>
              <a:buNone/>
            </a:pPr>
            <a:r>
              <a:rPr lang="en-US"/>
              <a:t>Cuxfilter is designed to be easy to </a:t>
            </a:r>
            <a:r>
              <a:rPr lang="en-US" u="sng">
                <a:solidFill>
                  <a:srgbClr val="999999"/>
                </a:solidFill>
                <a:hlinkClick r:id="rId5"/>
              </a:rPr>
              <a:t>install</a:t>
            </a:r>
            <a:r>
              <a:rPr lang="en-US"/>
              <a:t> and use with RAPIDS. Learn more about our approach </a:t>
            </a:r>
            <a:r>
              <a:rPr lang="en-US" u="sng">
                <a:solidFill>
                  <a:srgbClr val="999999"/>
                </a:solidFill>
                <a:hlinkClick r:id="rId6"/>
              </a:rPr>
              <a:t>here</a:t>
            </a:r>
            <a:r>
              <a:rPr lang="en-US"/>
              <a:t>. </a:t>
            </a:r>
            <a:endParaRPr/>
          </a:p>
          <a:p>
            <a:pPr marL="285750" lvl="0" indent="0" algn="l" rtl="0">
              <a:spcBef>
                <a:spcPts val="1000"/>
              </a:spcBef>
              <a:spcAft>
                <a:spcPts val="0"/>
              </a:spcAft>
              <a:buSzPts val="1920"/>
              <a:buNone/>
            </a:pPr>
            <a:endParaRPr/>
          </a:p>
        </p:txBody>
      </p:sp>
      <p:sp>
        <p:nvSpPr>
          <p:cNvPr id="1971" name="Google Shape;1971;p97"/>
          <p:cNvSpPr txBox="1"/>
          <p:nvPr/>
        </p:nvSpPr>
        <p:spPr>
          <a:xfrm>
            <a:off x="11515338" y="8333097"/>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7"/>
              </a:rPr>
              <a:t>https://docs.rapids.ai/api/cuxfilter/stable</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p9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pyViz Integrations</a:t>
            </a:r>
            <a:endParaRPr/>
          </a:p>
        </p:txBody>
      </p:sp>
      <p:sp>
        <p:nvSpPr>
          <p:cNvPr id="1977" name="Google Shape;1977;p9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Python Visualizations</a:t>
            </a:r>
            <a:endParaRPr/>
          </a:p>
        </p:txBody>
      </p:sp>
      <p:sp>
        <p:nvSpPr>
          <p:cNvPr id="1978" name="Google Shape;1978;p98"/>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ACCELERATED PYTHON VIZ</a:t>
            </a:r>
            <a:endParaRPr/>
          </a:p>
          <a:p>
            <a:pPr marL="0" lvl="0" indent="0" algn="l" rtl="0">
              <a:lnSpc>
                <a:spcPct val="90000"/>
              </a:lnSpc>
              <a:spcBef>
                <a:spcPts val="1000"/>
              </a:spcBef>
              <a:spcAft>
                <a:spcPts val="0"/>
              </a:spcAft>
              <a:buNone/>
            </a:pPr>
            <a:r>
              <a:rPr lang="en-US"/>
              <a:t>The RAPIDS focus on python makes it straightforward to integrate GPU acceleration for most </a:t>
            </a:r>
            <a:r>
              <a:rPr lang="en-US" u="sng">
                <a:solidFill>
                  <a:srgbClr val="999999"/>
                </a:solidFill>
                <a:hlinkClick r:id="rId3"/>
              </a:rPr>
              <a:t>python visualization libraries</a:t>
            </a:r>
            <a:r>
              <a:rPr lang="en-US"/>
              <a:t>. We are currently collaborating with </a:t>
            </a:r>
            <a:r>
              <a:rPr lang="en-US" u="sng">
                <a:solidFill>
                  <a:srgbClr val="999999"/>
                </a:solidFill>
                <a:hlinkClick r:id="rId4"/>
              </a:rPr>
              <a:t>bokeh</a:t>
            </a:r>
            <a:r>
              <a:rPr lang="en-US"/>
              <a:t>, </a:t>
            </a:r>
            <a:r>
              <a:rPr lang="en-US" u="sng">
                <a:solidFill>
                  <a:srgbClr val="999999"/>
                </a:solidFill>
                <a:hlinkClick r:id="rId5"/>
              </a:rPr>
              <a:t>plotly</a:t>
            </a:r>
            <a:r>
              <a:rPr lang="en-US"/>
              <a:t>, and </a:t>
            </a:r>
            <a:r>
              <a:rPr lang="en-US" u="sng">
                <a:solidFill>
                  <a:srgbClr val="999999"/>
                </a:solidFill>
                <a:hlinkClick r:id="rId6"/>
              </a:rPr>
              <a:t>datashader</a:t>
            </a:r>
            <a:r>
              <a:rPr lang="en-US"/>
              <a:t>, among others.</a:t>
            </a:r>
            <a:endParaRPr/>
          </a:p>
          <a:p>
            <a:pPr marL="0" lvl="0" indent="0" algn="l" rtl="0">
              <a:spcBef>
                <a:spcPts val="0"/>
              </a:spcBef>
              <a:spcAft>
                <a:spcPts val="0"/>
              </a:spcAft>
              <a:buNone/>
            </a:pPr>
            <a:endParaRPr sz="2800">
              <a:solidFill>
                <a:schemeClr val="lt2"/>
              </a:solidFill>
            </a:endParaRPr>
          </a:p>
          <a:p>
            <a:pPr marL="0" lvl="0" indent="0" algn="l" rtl="0">
              <a:spcBef>
                <a:spcPts val="0"/>
              </a:spcBef>
              <a:spcAft>
                <a:spcPts val="0"/>
              </a:spcAft>
              <a:buNone/>
            </a:pPr>
            <a:r>
              <a:rPr lang="en-US" sz="2800">
                <a:solidFill>
                  <a:schemeClr val="lt2"/>
                </a:solidFill>
              </a:rPr>
              <a:t>HIGHLIGHT: DATASHADER INTEGRATION</a:t>
            </a:r>
            <a:endParaRPr/>
          </a:p>
          <a:p>
            <a:pPr marL="0" lvl="0" indent="0" algn="l" rtl="0">
              <a:spcBef>
                <a:spcPts val="1000"/>
              </a:spcBef>
              <a:spcAft>
                <a:spcPts val="0"/>
              </a:spcAft>
              <a:buNone/>
            </a:pPr>
            <a:r>
              <a:rPr lang="en-US" u="sng">
                <a:solidFill>
                  <a:srgbClr val="999999"/>
                </a:solidFill>
                <a:hlinkClick r:id="rId6"/>
              </a:rPr>
              <a:t>Datashader's</a:t>
            </a:r>
            <a:r>
              <a:rPr lang="en-US">
                <a:solidFill>
                  <a:srgbClr val="999999"/>
                </a:solidFill>
              </a:rPr>
              <a:t> </a:t>
            </a:r>
            <a:r>
              <a:rPr lang="en-US"/>
              <a:t>ability to visualize billions of points makes it well suited for GPU acceleration. It now includes </a:t>
            </a:r>
            <a:r>
              <a:rPr lang="en-US" u="sng">
                <a:solidFill>
                  <a:srgbClr val="999999"/>
                </a:solidFill>
                <a:hlinkClick r:id="rId7"/>
              </a:rPr>
              <a:t>cuDF integration</a:t>
            </a:r>
            <a:r>
              <a:rPr lang="en-US"/>
              <a:t> as well as other enhanced capabilities that offer between a 10-120x speed up. More details </a:t>
            </a:r>
            <a:r>
              <a:rPr lang="en-US" u="sng">
                <a:solidFill>
                  <a:srgbClr val="999999"/>
                </a:solidFill>
                <a:hlinkClick r:id="rId8"/>
              </a:rPr>
              <a:t>here</a:t>
            </a:r>
            <a:r>
              <a:rPr lang="en-US">
                <a:solidFill>
                  <a:srgbClr val="999999"/>
                </a:solidFill>
              </a:rPr>
              <a:t>.</a:t>
            </a:r>
            <a:endParaRPr>
              <a:solidFill>
                <a:srgbClr val="999999"/>
              </a:solidFill>
            </a:endParaRPr>
          </a:p>
          <a:p>
            <a:pPr marL="285750" lvl="0" indent="0" algn="l" rtl="0">
              <a:spcBef>
                <a:spcPts val="1000"/>
              </a:spcBef>
              <a:spcAft>
                <a:spcPts val="0"/>
              </a:spcAft>
              <a:buSzPts val="2400"/>
              <a:buNone/>
            </a:pPr>
            <a:endParaRPr/>
          </a:p>
        </p:txBody>
      </p:sp>
      <p:pic>
        <p:nvPicPr>
          <p:cNvPr id="1979" name="Google Shape;1979;p98"/>
          <p:cNvPicPr preferRelativeResize="0"/>
          <p:nvPr/>
        </p:nvPicPr>
        <p:blipFill>
          <a:blip r:embed="rId9">
            <a:alphaModFix/>
          </a:blip>
          <a:stretch>
            <a:fillRect/>
          </a:stretch>
        </p:blipFill>
        <p:spPr>
          <a:xfrm>
            <a:off x="9914757" y="3901650"/>
            <a:ext cx="7740150" cy="4512500"/>
          </a:xfrm>
          <a:prstGeom prst="rect">
            <a:avLst/>
          </a:prstGeom>
          <a:noFill/>
          <a:ln>
            <a:noFill/>
          </a:ln>
        </p:spPr>
      </p:pic>
      <p:sp>
        <p:nvSpPr>
          <p:cNvPr id="1980" name="Google Shape;1980;p98"/>
          <p:cNvSpPr txBox="1"/>
          <p:nvPr/>
        </p:nvSpPr>
        <p:spPr>
          <a:xfrm>
            <a:off x="11388550" y="8577852"/>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6"/>
              </a:rPr>
              <a:t>https://datashader.org/</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9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Plotly Dash</a:t>
            </a:r>
            <a:endParaRPr/>
          </a:p>
        </p:txBody>
      </p:sp>
      <p:sp>
        <p:nvSpPr>
          <p:cNvPr id="1986" name="Google Shape;1986;p9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Visualization Apps with Python</a:t>
            </a:r>
            <a:endParaRPr/>
          </a:p>
        </p:txBody>
      </p:sp>
      <p:pic>
        <p:nvPicPr>
          <p:cNvPr id="1987" name="Google Shape;1987;p99"/>
          <p:cNvPicPr preferRelativeResize="0"/>
          <p:nvPr/>
        </p:nvPicPr>
        <p:blipFill rotWithShape="1">
          <a:blip r:embed="rId3">
            <a:alphaModFix/>
          </a:blip>
          <a:srcRect b="14302"/>
          <a:stretch/>
        </p:blipFill>
        <p:spPr>
          <a:xfrm>
            <a:off x="9950525" y="3283268"/>
            <a:ext cx="7579075" cy="5827408"/>
          </a:xfrm>
          <a:prstGeom prst="rect">
            <a:avLst/>
          </a:prstGeom>
          <a:noFill/>
          <a:ln>
            <a:noFill/>
          </a:ln>
        </p:spPr>
      </p:pic>
      <p:sp>
        <p:nvSpPr>
          <p:cNvPr id="1988" name="Google Shape;1988;p99"/>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dirty="0">
                <a:solidFill>
                  <a:schemeClr val="lt2"/>
                </a:solidFill>
              </a:rPr>
              <a:t>PLOTLY &amp; RAPIDS PARTNERSHIP </a:t>
            </a:r>
            <a:endParaRPr dirty="0"/>
          </a:p>
          <a:p>
            <a:pPr marL="0" lvl="0" indent="0" algn="l" rtl="0">
              <a:lnSpc>
                <a:spcPct val="90000"/>
              </a:lnSpc>
              <a:spcBef>
                <a:spcPts val="1000"/>
              </a:spcBef>
              <a:spcAft>
                <a:spcPts val="0"/>
              </a:spcAft>
              <a:buNone/>
            </a:pPr>
            <a:r>
              <a:rPr lang="en-US" u="sng" dirty="0" err="1">
                <a:solidFill>
                  <a:srgbClr val="999999"/>
                </a:solidFill>
                <a:hlinkClick r:id="rId4"/>
              </a:rPr>
              <a:t>Plotly</a:t>
            </a:r>
            <a:r>
              <a:rPr lang="en-US" u="sng" dirty="0">
                <a:solidFill>
                  <a:srgbClr val="999999"/>
                </a:solidFill>
                <a:hlinkClick r:id="rId4"/>
              </a:rPr>
              <a:t> Dash</a:t>
            </a:r>
            <a:r>
              <a:rPr lang="en-US" dirty="0">
                <a:solidFill>
                  <a:srgbClr val="999999"/>
                </a:solidFill>
              </a:rPr>
              <a:t> </a:t>
            </a:r>
            <a:r>
              <a:rPr lang="en-US" dirty="0"/>
              <a:t>now has RAPIDS acceleration, enabling the ease-of-use development and deployment of Dash apps, with the speed of RAPIDS. Find out more on </a:t>
            </a:r>
            <a:r>
              <a:rPr lang="en-US" u="sng" dirty="0">
                <a:solidFill>
                  <a:srgbClr val="999999"/>
                </a:solidFill>
                <a:hlinkClick r:id="rId5"/>
              </a:rPr>
              <a:t>RAPIDS.ai</a:t>
            </a:r>
            <a:r>
              <a:rPr lang="en-US" dirty="0"/>
              <a:t> and </a:t>
            </a:r>
            <a:r>
              <a:rPr lang="en-US" dirty="0" err="1"/>
              <a:t>Plotly’s</a:t>
            </a:r>
            <a:r>
              <a:rPr lang="en-US" dirty="0"/>
              <a:t> </a:t>
            </a:r>
            <a:r>
              <a:rPr lang="en-US" u="sng" dirty="0">
                <a:solidFill>
                  <a:srgbClr val="999999"/>
                </a:solidFill>
                <a:hlinkClick r:id="rId6"/>
              </a:rPr>
              <a:t>announcement</a:t>
            </a:r>
            <a:r>
              <a:rPr lang="en-US" dirty="0"/>
              <a:t>.</a:t>
            </a:r>
            <a:endParaRPr dirty="0"/>
          </a:p>
          <a:p>
            <a:pPr marL="0" lvl="0" indent="0" algn="l" rtl="0">
              <a:lnSpc>
                <a:spcPct val="90000"/>
              </a:lnSpc>
              <a:spcBef>
                <a:spcPts val="1000"/>
              </a:spcBef>
              <a:spcAft>
                <a:spcPts val="0"/>
              </a:spcAft>
              <a:buNone/>
            </a:pPr>
            <a:endParaRPr dirty="0"/>
          </a:p>
          <a:p>
            <a:pPr marL="0" lvl="0" indent="0" algn="l" rtl="0">
              <a:spcBef>
                <a:spcPts val="0"/>
              </a:spcBef>
              <a:spcAft>
                <a:spcPts val="0"/>
              </a:spcAft>
              <a:buNone/>
            </a:pPr>
            <a:r>
              <a:rPr lang="en-US" sz="2800" dirty="0">
                <a:solidFill>
                  <a:schemeClr val="lt2"/>
                </a:solidFill>
              </a:rPr>
              <a:t>300 MILLION DATAPOINT CENSUS EXAMPLE</a:t>
            </a:r>
            <a:endParaRPr dirty="0"/>
          </a:p>
          <a:p>
            <a:pPr marL="0" lvl="0" indent="0" algn="l" rtl="0">
              <a:spcBef>
                <a:spcPts val="1000"/>
              </a:spcBef>
              <a:spcAft>
                <a:spcPts val="0"/>
              </a:spcAft>
              <a:buNone/>
            </a:pPr>
            <a:r>
              <a:rPr lang="en-US" dirty="0"/>
              <a:t>Interact with data points of every individual in the United States, in real time, with the 2010 Census visualization. Get the code on </a:t>
            </a:r>
            <a:r>
              <a:rPr lang="en-US" u="sng" dirty="0">
                <a:solidFill>
                  <a:schemeClr val="hlink"/>
                </a:solidFill>
                <a:hlinkClick r:id="rId7"/>
              </a:rPr>
              <a:t>GitHub</a:t>
            </a:r>
            <a:r>
              <a:rPr lang="en-US" dirty="0"/>
              <a:t> and read about details </a:t>
            </a:r>
            <a:r>
              <a:rPr lang="en-US" u="sng" dirty="0">
                <a:solidFill>
                  <a:schemeClr val="hlink"/>
                </a:solidFill>
                <a:hlinkClick r:id="rId8"/>
              </a:rPr>
              <a:t>here</a:t>
            </a:r>
            <a:r>
              <a:rPr lang="en-US" dirty="0"/>
              <a:t>.</a:t>
            </a:r>
            <a:endParaRPr dirty="0"/>
          </a:p>
          <a:p>
            <a:pPr marL="0" lvl="0" indent="0" algn="l" rtl="0">
              <a:lnSpc>
                <a:spcPct val="90000"/>
              </a:lnSpc>
              <a:spcBef>
                <a:spcPts val="1000"/>
              </a:spcBef>
              <a:spcAft>
                <a:spcPts val="0"/>
              </a:spcAft>
              <a:buNone/>
            </a:pPr>
            <a:endParaRPr dirty="0"/>
          </a:p>
          <a:p>
            <a:pPr marL="0" lvl="0" indent="0" algn="l" rtl="0">
              <a:lnSpc>
                <a:spcPct val="90000"/>
              </a:lnSpc>
              <a:spcBef>
                <a:spcPts val="1000"/>
              </a:spcBef>
              <a:spcAft>
                <a:spcPts val="0"/>
              </a:spcAft>
              <a:buNone/>
            </a:pPr>
            <a:endParaRPr dirty="0"/>
          </a:p>
          <a:p>
            <a:pPr marL="283110" lvl="0" indent="-161190" algn="l" rtl="0">
              <a:lnSpc>
                <a:spcPct val="90000"/>
              </a:lnSpc>
              <a:spcBef>
                <a:spcPts val="1500"/>
              </a:spcBef>
              <a:spcAft>
                <a:spcPts val="0"/>
              </a:spcAft>
              <a:buClr>
                <a:schemeClr val="lt2"/>
              </a:buClr>
              <a:buSzPts val="1920"/>
              <a:buFont typeface="Noto Sans Symbols"/>
              <a:buNone/>
            </a:pPr>
            <a:endParaRPr dirty="0"/>
          </a:p>
        </p:txBody>
      </p:sp>
      <p:sp>
        <p:nvSpPr>
          <p:cNvPr id="1989" name="Google Shape;1989;p99"/>
          <p:cNvSpPr txBox="1"/>
          <p:nvPr/>
        </p:nvSpPr>
        <p:spPr>
          <a:xfrm>
            <a:off x="10983375" y="9246750"/>
            <a:ext cx="5820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7"/>
              </a:rPr>
              <a:t>https://github.com/rapidsai/plotly-dash-rapids-census-demo</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100"/>
          <p:cNvSpPr txBox="1">
            <a:spLocks noGrp="1"/>
          </p:cNvSpPr>
          <p:nvPr>
            <p:ph type="title"/>
          </p:nvPr>
        </p:nvSpPr>
        <p:spPr>
          <a:xfrm>
            <a:off x="3106785" y="3998553"/>
            <a:ext cx="12074400" cy="2289900"/>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Community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98"/>
        <p:cNvGrpSpPr/>
        <p:nvPr/>
      </p:nvGrpSpPr>
      <p:grpSpPr>
        <a:xfrm>
          <a:off x="0" y="0"/>
          <a:ext cx="0" cy="0"/>
          <a:chOff x="0" y="0"/>
          <a:chExt cx="0" cy="0"/>
        </a:xfrm>
      </p:grpSpPr>
      <p:sp>
        <p:nvSpPr>
          <p:cNvPr id="1999" name="Google Shape;1999;p101"/>
          <p:cNvSpPr txBox="1"/>
          <p:nvPr/>
        </p:nvSpPr>
        <p:spPr>
          <a:xfrm>
            <a:off x="1433605" y="8293960"/>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OPEN SOURCE</a:t>
            </a:r>
            <a:endParaRPr sz="2000" b="0" i="0" u="none" strike="noStrike" cap="none">
              <a:solidFill>
                <a:schemeClr val="lt2"/>
              </a:solidFill>
              <a:latin typeface="Trebuchet MS"/>
              <a:ea typeface="Trebuchet MS"/>
              <a:cs typeface="Trebuchet MS"/>
              <a:sym typeface="Trebuchet MS"/>
            </a:endParaRPr>
          </a:p>
        </p:txBody>
      </p:sp>
      <p:sp>
        <p:nvSpPr>
          <p:cNvPr id="2000" name="Google Shape;2000;p101"/>
          <p:cNvSpPr txBox="1"/>
          <p:nvPr/>
        </p:nvSpPr>
        <p:spPr>
          <a:xfrm>
            <a:off x="1272856" y="3059351"/>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CONTRIBUTORS</a:t>
            </a:r>
            <a:endParaRPr sz="2000" b="0" i="0" u="none" strike="noStrike" cap="none">
              <a:solidFill>
                <a:schemeClr val="lt2"/>
              </a:solidFill>
              <a:latin typeface="Trebuchet MS"/>
              <a:ea typeface="Trebuchet MS"/>
              <a:cs typeface="Trebuchet MS"/>
              <a:sym typeface="Trebuchet MS"/>
            </a:endParaRPr>
          </a:p>
        </p:txBody>
      </p:sp>
      <p:sp>
        <p:nvSpPr>
          <p:cNvPr id="2001" name="Google Shape;2001;p101"/>
          <p:cNvSpPr txBox="1"/>
          <p:nvPr/>
        </p:nvSpPr>
        <p:spPr>
          <a:xfrm>
            <a:off x="1272856" y="5195827"/>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ADOPTERS</a:t>
            </a:r>
            <a:endParaRPr sz="2000" b="0" i="0" u="none" strike="noStrike" cap="none">
              <a:solidFill>
                <a:schemeClr val="lt2"/>
              </a:solidFill>
              <a:latin typeface="Trebuchet MS"/>
              <a:ea typeface="Trebuchet MS"/>
              <a:cs typeface="Trebuchet MS"/>
              <a:sym typeface="Trebuchet MS"/>
            </a:endParaRPr>
          </a:p>
        </p:txBody>
      </p:sp>
      <p:pic>
        <p:nvPicPr>
          <p:cNvPr id="2002" name="Google Shape;2002;p101"/>
          <p:cNvPicPr preferRelativeResize="0"/>
          <p:nvPr/>
        </p:nvPicPr>
        <p:blipFill rotWithShape="1">
          <a:blip r:embed="rId3">
            <a:alphaModFix/>
          </a:blip>
          <a:srcRect/>
          <a:stretch/>
        </p:blipFill>
        <p:spPr>
          <a:xfrm>
            <a:off x="3932929" y="3293738"/>
            <a:ext cx="1323974" cy="225076"/>
          </a:xfrm>
          <a:prstGeom prst="rect">
            <a:avLst/>
          </a:prstGeom>
          <a:noFill/>
          <a:ln>
            <a:noFill/>
          </a:ln>
        </p:spPr>
      </p:pic>
      <p:pic>
        <p:nvPicPr>
          <p:cNvPr id="2003" name="Google Shape;2003;p101"/>
          <p:cNvPicPr preferRelativeResize="0"/>
          <p:nvPr/>
        </p:nvPicPr>
        <p:blipFill rotWithShape="1">
          <a:blip r:embed="rId4">
            <a:alphaModFix/>
          </a:blip>
          <a:srcRect/>
          <a:stretch/>
        </p:blipFill>
        <p:spPr>
          <a:xfrm>
            <a:off x="5716264" y="3251850"/>
            <a:ext cx="1033669" cy="321660"/>
          </a:xfrm>
          <a:prstGeom prst="rect">
            <a:avLst/>
          </a:prstGeom>
          <a:noFill/>
          <a:ln>
            <a:noFill/>
          </a:ln>
        </p:spPr>
      </p:pic>
      <p:pic>
        <p:nvPicPr>
          <p:cNvPr id="2004" name="Google Shape;2004;p101"/>
          <p:cNvPicPr preferRelativeResize="0"/>
          <p:nvPr/>
        </p:nvPicPr>
        <p:blipFill rotWithShape="1">
          <a:blip r:embed="rId5">
            <a:alphaModFix/>
          </a:blip>
          <a:srcRect r="26071" b="56163"/>
          <a:stretch/>
        </p:blipFill>
        <p:spPr>
          <a:xfrm>
            <a:off x="7209294" y="3220923"/>
            <a:ext cx="954966" cy="365456"/>
          </a:xfrm>
          <a:prstGeom prst="rect">
            <a:avLst/>
          </a:prstGeom>
          <a:noFill/>
          <a:ln>
            <a:noFill/>
          </a:ln>
        </p:spPr>
      </p:pic>
      <p:pic>
        <p:nvPicPr>
          <p:cNvPr id="2005" name="Google Shape;2005;p101"/>
          <p:cNvPicPr preferRelativeResize="0"/>
          <p:nvPr/>
        </p:nvPicPr>
        <p:blipFill rotWithShape="1">
          <a:blip r:embed="rId6">
            <a:alphaModFix/>
          </a:blip>
          <a:srcRect/>
          <a:stretch/>
        </p:blipFill>
        <p:spPr>
          <a:xfrm>
            <a:off x="8623621" y="3155943"/>
            <a:ext cx="1141502" cy="482743"/>
          </a:xfrm>
          <a:prstGeom prst="rect">
            <a:avLst/>
          </a:prstGeom>
          <a:noFill/>
          <a:ln>
            <a:noFill/>
          </a:ln>
        </p:spPr>
      </p:pic>
      <p:pic>
        <p:nvPicPr>
          <p:cNvPr id="2006" name="Google Shape;2006;p101"/>
          <p:cNvPicPr preferRelativeResize="0"/>
          <p:nvPr/>
        </p:nvPicPr>
        <p:blipFill rotWithShape="1">
          <a:blip r:embed="rId7">
            <a:alphaModFix/>
          </a:blip>
          <a:srcRect/>
          <a:stretch/>
        </p:blipFill>
        <p:spPr>
          <a:xfrm>
            <a:off x="12438959" y="3291860"/>
            <a:ext cx="957959" cy="239489"/>
          </a:xfrm>
          <a:prstGeom prst="rect">
            <a:avLst/>
          </a:prstGeom>
          <a:noFill/>
          <a:ln>
            <a:noFill/>
          </a:ln>
        </p:spPr>
      </p:pic>
      <p:pic>
        <p:nvPicPr>
          <p:cNvPr id="2007" name="Google Shape;2007;p101"/>
          <p:cNvPicPr preferRelativeResize="0"/>
          <p:nvPr/>
        </p:nvPicPr>
        <p:blipFill rotWithShape="1">
          <a:blip r:embed="rId8">
            <a:alphaModFix/>
          </a:blip>
          <a:srcRect/>
          <a:stretch/>
        </p:blipFill>
        <p:spPr>
          <a:xfrm>
            <a:off x="13856280" y="3180522"/>
            <a:ext cx="1243069" cy="471416"/>
          </a:xfrm>
          <a:prstGeom prst="rect">
            <a:avLst/>
          </a:prstGeom>
          <a:noFill/>
          <a:ln>
            <a:noFill/>
          </a:ln>
        </p:spPr>
      </p:pic>
      <p:pic>
        <p:nvPicPr>
          <p:cNvPr id="2008" name="Google Shape;2008;p101"/>
          <p:cNvPicPr preferRelativeResize="0"/>
          <p:nvPr/>
        </p:nvPicPr>
        <p:blipFill rotWithShape="1">
          <a:blip r:embed="rId9">
            <a:alphaModFix/>
          </a:blip>
          <a:srcRect/>
          <a:stretch/>
        </p:blipFill>
        <p:spPr>
          <a:xfrm>
            <a:off x="15558709" y="3271161"/>
            <a:ext cx="1036046" cy="281085"/>
          </a:xfrm>
          <a:prstGeom prst="rect">
            <a:avLst/>
          </a:prstGeom>
          <a:noFill/>
          <a:ln>
            <a:noFill/>
          </a:ln>
        </p:spPr>
      </p:pic>
      <p:pic>
        <p:nvPicPr>
          <p:cNvPr id="2009" name="Google Shape;2009;p101"/>
          <p:cNvPicPr preferRelativeResize="0"/>
          <p:nvPr/>
        </p:nvPicPr>
        <p:blipFill rotWithShape="1">
          <a:blip r:embed="rId10">
            <a:alphaModFix/>
          </a:blip>
          <a:srcRect/>
          <a:stretch/>
        </p:blipFill>
        <p:spPr>
          <a:xfrm>
            <a:off x="3871891" y="5408222"/>
            <a:ext cx="1853048" cy="298224"/>
          </a:xfrm>
          <a:prstGeom prst="rect">
            <a:avLst/>
          </a:prstGeom>
          <a:noFill/>
          <a:ln>
            <a:noFill/>
          </a:ln>
        </p:spPr>
      </p:pic>
      <p:pic>
        <p:nvPicPr>
          <p:cNvPr id="2010" name="Google Shape;2010;p101"/>
          <p:cNvPicPr preferRelativeResize="0"/>
          <p:nvPr/>
        </p:nvPicPr>
        <p:blipFill rotWithShape="1">
          <a:blip r:embed="rId11">
            <a:alphaModFix/>
          </a:blip>
          <a:srcRect/>
          <a:stretch/>
        </p:blipFill>
        <p:spPr>
          <a:xfrm>
            <a:off x="7699183" y="5124728"/>
            <a:ext cx="1015968" cy="571482"/>
          </a:xfrm>
          <a:prstGeom prst="rect">
            <a:avLst/>
          </a:prstGeom>
          <a:noFill/>
          <a:ln>
            <a:noFill/>
          </a:ln>
        </p:spPr>
      </p:pic>
      <p:pic>
        <p:nvPicPr>
          <p:cNvPr id="2011" name="Google Shape;2011;p101"/>
          <p:cNvPicPr preferRelativeResize="0"/>
          <p:nvPr/>
        </p:nvPicPr>
        <p:blipFill rotWithShape="1">
          <a:blip r:embed="rId12">
            <a:alphaModFix/>
          </a:blip>
          <a:srcRect/>
          <a:stretch/>
        </p:blipFill>
        <p:spPr>
          <a:xfrm>
            <a:off x="9224790" y="5433393"/>
            <a:ext cx="1172853" cy="316670"/>
          </a:xfrm>
          <a:prstGeom prst="rect">
            <a:avLst/>
          </a:prstGeom>
          <a:noFill/>
          <a:ln>
            <a:noFill/>
          </a:ln>
        </p:spPr>
      </p:pic>
      <p:pic>
        <p:nvPicPr>
          <p:cNvPr id="2012" name="Google Shape;2012;p101"/>
          <p:cNvPicPr preferRelativeResize="0"/>
          <p:nvPr/>
        </p:nvPicPr>
        <p:blipFill rotWithShape="1">
          <a:blip r:embed="rId13">
            <a:alphaModFix/>
          </a:blip>
          <a:srcRect/>
          <a:stretch/>
        </p:blipFill>
        <p:spPr>
          <a:xfrm>
            <a:off x="10907282" y="5406887"/>
            <a:ext cx="744625" cy="306300"/>
          </a:xfrm>
          <a:prstGeom prst="rect">
            <a:avLst/>
          </a:prstGeom>
          <a:noFill/>
          <a:ln>
            <a:noFill/>
          </a:ln>
        </p:spPr>
      </p:pic>
      <p:pic>
        <p:nvPicPr>
          <p:cNvPr id="2013" name="Google Shape;2013;p101"/>
          <p:cNvPicPr preferRelativeResize="0"/>
          <p:nvPr/>
        </p:nvPicPr>
        <p:blipFill rotWithShape="1">
          <a:blip r:embed="rId14">
            <a:alphaModFix/>
          </a:blip>
          <a:srcRect/>
          <a:stretch/>
        </p:blipFill>
        <p:spPr>
          <a:xfrm>
            <a:off x="12161546" y="5324799"/>
            <a:ext cx="751466" cy="350414"/>
          </a:xfrm>
          <a:prstGeom prst="rect">
            <a:avLst/>
          </a:prstGeom>
          <a:noFill/>
          <a:ln>
            <a:noFill/>
          </a:ln>
        </p:spPr>
      </p:pic>
      <p:pic>
        <p:nvPicPr>
          <p:cNvPr id="2014" name="Google Shape;2014;p101"/>
          <p:cNvPicPr preferRelativeResize="0"/>
          <p:nvPr/>
        </p:nvPicPr>
        <p:blipFill rotWithShape="1">
          <a:blip r:embed="rId15">
            <a:alphaModFix/>
          </a:blip>
          <a:srcRect/>
          <a:stretch/>
        </p:blipFill>
        <p:spPr>
          <a:xfrm>
            <a:off x="13422652" y="5447570"/>
            <a:ext cx="1040968" cy="268354"/>
          </a:xfrm>
          <a:prstGeom prst="rect">
            <a:avLst/>
          </a:prstGeom>
          <a:noFill/>
          <a:ln>
            <a:noFill/>
          </a:ln>
        </p:spPr>
      </p:pic>
      <p:pic>
        <p:nvPicPr>
          <p:cNvPr id="2015" name="Google Shape;2015;p101"/>
          <p:cNvPicPr preferRelativeResize="0"/>
          <p:nvPr/>
        </p:nvPicPr>
        <p:blipFill rotWithShape="1">
          <a:blip r:embed="rId16">
            <a:alphaModFix/>
          </a:blip>
          <a:srcRect/>
          <a:stretch/>
        </p:blipFill>
        <p:spPr>
          <a:xfrm>
            <a:off x="14973256" y="5353878"/>
            <a:ext cx="873163" cy="381479"/>
          </a:xfrm>
          <a:prstGeom prst="rect">
            <a:avLst/>
          </a:prstGeom>
          <a:noFill/>
          <a:ln>
            <a:noFill/>
          </a:ln>
        </p:spPr>
      </p:pic>
      <p:pic>
        <p:nvPicPr>
          <p:cNvPr id="2016" name="Google Shape;2016;p101"/>
          <p:cNvPicPr preferRelativeResize="0"/>
          <p:nvPr/>
        </p:nvPicPr>
        <p:blipFill rotWithShape="1">
          <a:blip r:embed="rId17">
            <a:alphaModFix/>
          </a:blip>
          <a:srcRect/>
          <a:stretch/>
        </p:blipFill>
        <p:spPr>
          <a:xfrm>
            <a:off x="3958526" y="6278308"/>
            <a:ext cx="941812" cy="174906"/>
          </a:xfrm>
          <a:prstGeom prst="rect">
            <a:avLst/>
          </a:prstGeom>
          <a:noFill/>
          <a:ln>
            <a:noFill/>
          </a:ln>
        </p:spPr>
      </p:pic>
      <p:pic>
        <p:nvPicPr>
          <p:cNvPr id="2017" name="Google Shape;2017;p101"/>
          <p:cNvPicPr preferRelativeResize="0"/>
          <p:nvPr/>
        </p:nvPicPr>
        <p:blipFill rotWithShape="1">
          <a:blip r:embed="rId18">
            <a:alphaModFix/>
          </a:blip>
          <a:srcRect/>
          <a:stretch/>
        </p:blipFill>
        <p:spPr>
          <a:xfrm>
            <a:off x="5571061" y="6245895"/>
            <a:ext cx="748248" cy="255402"/>
          </a:xfrm>
          <a:prstGeom prst="rect">
            <a:avLst/>
          </a:prstGeom>
          <a:noFill/>
          <a:ln>
            <a:noFill/>
          </a:ln>
        </p:spPr>
      </p:pic>
      <p:pic>
        <p:nvPicPr>
          <p:cNvPr id="2018" name="Google Shape;2018;p101"/>
          <p:cNvPicPr preferRelativeResize="0"/>
          <p:nvPr/>
        </p:nvPicPr>
        <p:blipFill rotWithShape="1">
          <a:blip r:embed="rId19">
            <a:alphaModFix/>
          </a:blip>
          <a:srcRect/>
          <a:stretch/>
        </p:blipFill>
        <p:spPr>
          <a:xfrm>
            <a:off x="6990032" y="6267996"/>
            <a:ext cx="1137320" cy="272738"/>
          </a:xfrm>
          <a:prstGeom prst="rect">
            <a:avLst/>
          </a:prstGeom>
          <a:noFill/>
          <a:ln>
            <a:noFill/>
          </a:ln>
        </p:spPr>
      </p:pic>
      <p:pic>
        <p:nvPicPr>
          <p:cNvPr id="2019" name="Google Shape;2019;p101"/>
          <p:cNvPicPr preferRelativeResize="0"/>
          <p:nvPr/>
        </p:nvPicPr>
        <p:blipFill rotWithShape="1">
          <a:blip r:embed="rId20">
            <a:alphaModFix/>
          </a:blip>
          <a:srcRect/>
          <a:stretch/>
        </p:blipFill>
        <p:spPr>
          <a:xfrm>
            <a:off x="8798075" y="6254301"/>
            <a:ext cx="985662" cy="223812"/>
          </a:xfrm>
          <a:prstGeom prst="rect">
            <a:avLst/>
          </a:prstGeom>
          <a:noFill/>
          <a:ln>
            <a:noFill/>
          </a:ln>
        </p:spPr>
      </p:pic>
      <p:pic>
        <p:nvPicPr>
          <p:cNvPr id="2020" name="Google Shape;2020;p101"/>
          <p:cNvPicPr preferRelativeResize="0"/>
          <p:nvPr/>
        </p:nvPicPr>
        <p:blipFill rotWithShape="1">
          <a:blip r:embed="rId21">
            <a:alphaModFix/>
          </a:blip>
          <a:srcRect/>
          <a:stretch/>
        </p:blipFill>
        <p:spPr>
          <a:xfrm>
            <a:off x="10454460" y="6281531"/>
            <a:ext cx="1217573" cy="243516"/>
          </a:xfrm>
          <a:prstGeom prst="rect">
            <a:avLst/>
          </a:prstGeom>
          <a:noFill/>
          <a:ln>
            <a:noFill/>
          </a:ln>
        </p:spPr>
      </p:pic>
      <p:pic>
        <p:nvPicPr>
          <p:cNvPr id="2021" name="Google Shape;2021;p101"/>
          <p:cNvPicPr preferRelativeResize="0"/>
          <p:nvPr/>
        </p:nvPicPr>
        <p:blipFill rotWithShape="1">
          <a:blip r:embed="rId22">
            <a:alphaModFix/>
          </a:blip>
          <a:srcRect l="16377" t="27568" r="17319" b="27214"/>
          <a:stretch/>
        </p:blipFill>
        <p:spPr>
          <a:xfrm>
            <a:off x="12342756" y="6252934"/>
            <a:ext cx="592740" cy="227380"/>
          </a:xfrm>
          <a:prstGeom prst="rect">
            <a:avLst/>
          </a:prstGeom>
          <a:noFill/>
          <a:ln>
            <a:noFill/>
          </a:ln>
        </p:spPr>
      </p:pic>
      <p:pic>
        <p:nvPicPr>
          <p:cNvPr id="2022" name="Google Shape;2022;p101"/>
          <p:cNvPicPr preferRelativeResize="0"/>
          <p:nvPr/>
        </p:nvPicPr>
        <p:blipFill rotWithShape="1">
          <a:blip r:embed="rId23">
            <a:alphaModFix/>
          </a:blip>
          <a:srcRect b="22336"/>
          <a:stretch/>
        </p:blipFill>
        <p:spPr>
          <a:xfrm>
            <a:off x="13606220" y="5894651"/>
            <a:ext cx="789727" cy="613335"/>
          </a:xfrm>
          <a:prstGeom prst="rect">
            <a:avLst/>
          </a:prstGeom>
          <a:noFill/>
          <a:ln>
            <a:noFill/>
          </a:ln>
        </p:spPr>
      </p:pic>
      <p:pic>
        <p:nvPicPr>
          <p:cNvPr id="2023" name="Google Shape;2023;p101"/>
          <p:cNvPicPr preferRelativeResize="0"/>
          <p:nvPr/>
        </p:nvPicPr>
        <p:blipFill rotWithShape="1">
          <a:blip r:embed="rId24">
            <a:alphaModFix/>
          </a:blip>
          <a:srcRect/>
          <a:stretch/>
        </p:blipFill>
        <p:spPr>
          <a:xfrm>
            <a:off x="3898865" y="8423195"/>
            <a:ext cx="1242977" cy="454334"/>
          </a:xfrm>
          <a:prstGeom prst="rect">
            <a:avLst/>
          </a:prstGeom>
          <a:noFill/>
          <a:ln>
            <a:noFill/>
          </a:ln>
        </p:spPr>
      </p:pic>
      <p:pic>
        <p:nvPicPr>
          <p:cNvPr id="2024" name="Google Shape;2024;p101"/>
          <p:cNvPicPr preferRelativeResize="0"/>
          <p:nvPr/>
        </p:nvPicPr>
        <p:blipFill rotWithShape="1">
          <a:blip r:embed="rId4">
            <a:alphaModFix/>
          </a:blip>
          <a:srcRect/>
          <a:stretch/>
        </p:blipFill>
        <p:spPr>
          <a:xfrm>
            <a:off x="5603992" y="8475628"/>
            <a:ext cx="1149586" cy="357732"/>
          </a:xfrm>
          <a:prstGeom prst="rect">
            <a:avLst/>
          </a:prstGeom>
          <a:noFill/>
          <a:ln>
            <a:noFill/>
          </a:ln>
        </p:spPr>
      </p:pic>
      <p:pic>
        <p:nvPicPr>
          <p:cNvPr id="2025" name="Google Shape;2025;p101"/>
          <p:cNvPicPr preferRelativeResize="0"/>
          <p:nvPr/>
        </p:nvPicPr>
        <p:blipFill rotWithShape="1">
          <a:blip r:embed="rId25">
            <a:alphaModFix/>
          </a:blip>
          <a:srcRect/>
          <a:stretch/>
        </p:blipFill>
        <p:spPr>
          <a:xfrm>
            <a:off x="8819380" y="8476426"/>
            <a:ext cx="861146" cy="348123"/>
          </a:xfrm>
          <a:prstGeom prst="rect">
            <a:avLst/>
          </a:prstGeom>
          <a:noFill/>
          <a:ln>
            <a:noFill/>
          </a:ln>
        </p:spPr>
      </p:pic>
      <p:pic>
        <p:nvPicPr>
          <p:cNvPr id="2026" name="Google Shape;2026;p101"/>
          <p:cNvPicPr preferRelativeResize="0"/>
          <p:nvPr/>
        </p:nvPicPr>
        <p:blipFill rotWithShape="1">
          <a:blip r:embed="rId26">
            <a:alphaModFix/>
          </a:blip>
          <a:srcRect/>
          <a:stretch/>
        </p:blipFill>
        <p:spPr>
          <a:xfrm>
            <a:off x="10142676" y="8534400"/>
            <a:ext cx="755163" cy="264012"/>
          </a:xfrm>
          <a:prstGeom prst="rect">
            <a:avLst/>
          </a:prstGeom>
          <a:noFill/>
          <a:ln>
            <a:noFill/>
          </a:ln>
        </p:spPr>
      </p:pic>
      <p:pic>
        <p:nvPicPr>
          <p:cNvPr id="2027" name="Google Shape;2027;p101"/>
          <p:cNvPicPr preferRelativeResize="0"/>
          <p:nvPr/>
        </p:nvPicPr>
        <p:blipFill rotWithShape="1">
          <a:blip r:embed="rId27">
            <a:alphaModFix/>
          </a:blip>
          <a:srcRect/>
          <a:stretch/>
        </p:blipFill>
        <p:spPr>
          <a:xfrm>
            <a:off x="11359989" y="8547779"/>
            <a:ext cx="616090" cy="180216"/>
          </a:xfrm>
          <a:prstGeom prst="rect">
            <a:avLst/>
          </a:prstGeom>
          <a:noFill/>
          <a:ln>
            <a:noFill/>
          </a:ln>
        </p:spPr>
      </p:pic>
      <p:pic>
        <p:nvPicPr>
          <p:cNvPr id="2028" name="Google Shape;2028;p101"/>
          <p:cNvPicPr preferRelativeResize="0"/>
          <p:nvPr/>
        </p:nvPicPr>
        <p:blipFill rotWithShape="1">
          <a:blip r:embed="rId28">
            <a:alphaModFix/>
          </a:blip>
          <a:srcRect/>
          <a:stretch/>
        </p:blipFill>
        <p:spPr>
          <a:xfrm>
            <a:off x="12438229" y="8534399"/>
            <a:ext cx="915466" cy="245433"/>
          </a:xfrm>
          <a:prstGeom prst="rect">
            <a:avLst/>
          </a:prstGeom>
          <a:noFill/>
          <a:ln>
            <a:noFill/>
          </a:ln>
        </p:spPr>
      </p:pic>
      <p:pic>
        <p:nvPicPr>
          <p:cNvPr id="2029" name="Google Shape;2029;p101"/>
          <p:cNvPicPr preferRelativeResize="0"/>
          <p:nvPr/>
        </p:nvPicPr>
        <p:blipFill rotWithShape="1">
          <a:blip r:embed="rId29">
            <a:alphaModFix/>
          </a:blip>
          <a:srcRect/>
          <a:stretch/>
        </p:blipFill>
        <p:spPr>
          <a:xfrm>
            <a:off x="13815845" y="8351416"/>
            <a:ext cx="797584" cy="429325"/>
          </a:xfrm>
          <a:prstGeom prst="rect">
            <a:avLst/>
          </a:prstGeom>
          <a:noFill/>
          <a:ln>
            <a:noFill/>
          </a:ln>
        </p:spPr>
      </p:pic>
      <p:pic>
        <p:nvPicPr>
          <p:cNvPr id="2030" name="Google Shape;2030;p101"/>
          <p:cNvPicPr preferRelativeResize="0"/>
          <p:nvPr/>
        </p:nvPicPr>
        <p:blipFill rotWithShape="1">
          <a:blip r:embed="rId30">
            <a:alphaModFix/>
          </a:blip>
          <a:srcRect/>
          <a:stretch/>
        </p:blipFill>
        <p:spPr>
          <a:xfrm>
            <a:off x="15075578" y="8441635"/>
            <a:ext cx="721635" cy="277687"/>
          </a:xfrm>
          <a:prstGeom prst="rect">
            <a:avLst/>
          </a:prstGeom>
          <a:noFill/>
          <a:ln>
            <a:noFill/>
          </a:ln>
        </p:spPr>
      </p:pic>
      <p:pic>
        <p:nvPicPr>
          <p:cNvPr id="2031" name="Google Shape;2031;p101"/>
          <p:cNvPicPr preferRelativeResize="0"/>
          <p:nvPr/>
        </p:nvPicPr>
        <p:blipFill rotWithShape="1">
          <a:blip r:embed="rId5">
            <a:alphaModFix/>
          </a:blip>
          <a:srcRect r="26071" b="56163"/>
          <a:stretch/>
        </p:blipFill>
        <p:spPr>
          <a:xfrm>
            <a:off x="6234578" y="5368279"/>
            <a:ext cx="954966" cy="365456"/>
          </a:xfrm>
          <a:prstGeom prst="rect">
            <a:avLst/>
          </a:prstGeom>
          <a:noFill/>
          <a:ln>
            <a:noFill/>
          </a:ln>
        </p:spPr>
      </p:pic>
      <p:cxnSp>
        <p:nvCxnSpPr>
          <p:cNvPr id="2032" name="Google Shape;2032;p101"/>
          <p:cNvCxnSpPr/>
          <p:nvPr/>
        </p:nvCxnSpPr>
        <p:spPr>
          <a:xfrm>
            <a:off x="4306957" y="4426229"/>
            <a:ext cx="11158330" cy="0"/>
          </a:xfrm>
          <a:prstGeom prst="straightConnector1">
            <a:avLst/>
          </a:prstGeom>
          <a:noFill/>
          <a:ln w="19050" cap="flat" cmpd="sng">
            <a:solidFill>
              <a:schemeClr val="lt2"/>
            </a:solidFill>
            <a:prstDash val="solid"/>
            <a:round/>
            <a:headEnd type="none" w="sm" len="sm"/>
            <a:tailEnd type="none" w="sm" len="sm"/>
          </a:ln>
        </p:spPr>
      </p:cxnSp>
      <p:cxnSp>
        <p:nvCxnSpPr>
          <p:cNvPr id="2033" name="Google Shape;2033;p101"/>
          <p:cNvCxnSpPr/>
          <p:nvPr/>
        </p:nvCxnSpPr>
        <p:spPr>
          <a:xfrm>
            <a:off x="4306957" y="7513983"/>
            <a:ext cx="11158330" cy="0"/>
          </a:xfrm>
          <a:prstGeom prst="straightConnector1">
            <a:avLst/>
          </a:prstGeom>
          <a:noFill/>
          <a:ln w="19050" cap="flat" cmpd="sng">
            <a:solidFill>
              <a:schemeClr val="lt2"/>
            </a:solidFill>
            <a:prstDash val="solid"/>
            <a:round/>
            <a:headEnd type="none" w="sm" len="sm"/>
            <a:tailEnd type="none" w="sm" len="sm"/>
          </a:ln>
        </p:spPr>
      </p:cxnSp>
      <p:sp>
        <p:nvSpPr>
          <p:cNvPr id="2034" name="Google Shape;2034;p10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Ecosystem Partners</a:t>
            </a:r>
            <a:endParaRPr/>
          </a:p>
        </p:txBody>
      </p:sp>
      <p:pic>
        <p:nvPicPr>
          <p:cNvPr id="2035" name="Google Shape;2035;p101"/>
          <p:cNvPicPr preferRelativeResize="0"/>
          <p:nvPr/>
        </p:nvPicPr>
        <p:blipFill rotWithShape="1">
          <a:blip r:embed="rId6">
            <a:alphaModFix/>
          </a:blip>
          <a:srcRect/>
          <a:stretch/>
        </p:blipFill>
        <p:spPr>
          <a:xfrm>
            <a:off x="7215728" y="8412602"/>
            <a:ext cx="1141502" cy="482743"/>
          </a:xfrm>
          <a:prstGeom prst="rect">
            <a:avLst/>
          </a:prstGeom>
          <a:noFill/>
          <a:ln>
            <a:noFill/>
          </a:ln>
        </p:spPr>
      </p:pic>
      <p:pic>
        <p:nvPicPr>
          <p:cNvPr id="2036" name="Google Shape;2036;p101"/>
          <p:cNvPicPr preferRelativeResize="0"/>
          <p:nvPr/>
        </p:nvPicPr>
        <p:blipFill rotWithShape="1">
          <a:blip r:embed="rId9">
            <a:alphaModFix/>
          </a:blip>
          <a:srcRect/>
          <a:stretch/>
        </p:blipFill>
        <p:spPr>
          <a:xfrm>
            <a:off x="14815930" y="6259782"/>
            <a:ext cx="1036049" cy="281085"/>
          </a:xfrm>
          <a:prstGeom prst="rect">
            <a:avLst/>
          </a:prstGeom>
          <a:noFill/>
          <a:ln>
            <a:noFill/>
          </a:ln>
        </p:spPr>
      </p:pic>
      <p:pic>
        <p:nvPicPr>
          <p:cNvPr id="2037" name="Google Shape;2037;p101"/>
          <p:cNvPicPr preferRelativeResize="0"/>
          <p:nvPr/>
        </p:nvPicPr>
        <p:blipFill>
          <a:blip r:embed="rId31">
            <a:alphaModFix/>
          </a:blip>
          <a:stretch>
            <a:fillRect/>
          </a:stretch>
        </p:blipFill>
        <p:spPr>
          <a:xfrm>
            <a:off x="10224484" y="3226250"/>
            <a:ext cx="679678" cy="357725"/>
          </a:xfrm>
          <a:prstGeom prst="rect">
            <a:avLst/>
          </a:prstGeom>
          <a:noFill/>
          <a:ln>
            <a:noFill/>
          </a:ln>
        </p:spPr>
      </p:pic>
      <p:pic>
        <p:nvPicPr>
          <p:cNvPr id="2038" name="Google Shape;2038;p101"/>
          <p:cNvPicPr preferRelativeResize="0"/>
          <p:nvPr/>
        </p:nvPicPr>
        <p:blipFill>
          <a:blip r:embed="rId32">
            <a:alphaModFix/>
          </a:blip>
          <a:stretch>
            <a:fillRect/>
          </a:stretch>
        </p:blipFill>
        <p:spPr>
          <a:xfrm>
            <a:off x="11363523" y="3089268"/>
            <a:ext cx="616075" cy="61608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102"/>
          <p:cNvSpPr txBox="1"/>
          <p:nvPr/>
        </p:nvSpPr>
        <p:spPr>
          <a:xfrm>
            <a:off x="7024132" y="7312007"/>
            <a:ext cx="4246086"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GPU accelerated SQL engine built on top of RAPIDS</a:t>
            </a:r>
            <a:endParaRPr/>
          </a:p>
        </p:txBody>
      </p:sp>
      <p:sp>
        <p:nvSpPr>
          <p:cNvPr id="2045" name="Google Shape;2045;p102"/>
          <p:cNvSpPr txBox="1"/>
          <p:nvPr/>
        </p:nvSpPr>
        <p:spPr>
          <a:xfrm>
            <a:off x="12231185" y="7312007"/>
            <a:ext cx="5029200"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Distributed stream processing </a:t>
            </a:r>
            <a:br>
              <a:rPr lang="en-US" sz="2200" b="0" i="0" u="none" strike="noStrike" cap="none">
                <a:solidFill>
                  <a:schemeClr val="accent4"/>
                </a:solidFill>
                <a:latin typeface="Trebuchet MS"/>
                <a:ea typeface="Trebuchet MS"/>
                <a:cs typeface="Trebuchet MS"/>
                <a:sym typeface="Trebuchet MS"/>
              </a:rPr>
            </a:br>
            <a:r>
              <a:rPr lang="en-US" sz="2200" b="0" i="0" u="none" strike="noStrike" cap="none">
                <a:solidFill>
                  <a:schemeClr val="accent4"/>
                </a:solidFill>
                <a:latin typeface="Trebuchet MS"/>
                <a:ea typeface="Trebuchet MS"/>
                <a:cs typeface="Trebuchet MS"/>
                <a:sym typeface="Trebuchet MS"/>
              </a:rPr>
              <a:t>using RAPIDS and Dask</a:t>
            </a:r>
            <a:endParaRPr sz="2200" b="0" i="0" u="none" strike="noStrike" cap="none">
              <a:solidFill>
                <a:schemeClr val="accent4"/>
              </a:solidFill>
              <a:latin typeface="Trebuchet MS"/>
              <a:ea typeface="Trebuchet MS"/>
              <a:cs typeface="Trebuchet MS"/>
              <a:sym typeface="Trebuchet MS"/>
            </a:endParaRPr>
          </a:p>
        </p:txBody>
      </p:sp>
      <p:sp>
        <p:nvSpPr>
          <p:cNvPr id="2046" name="Google Shape;2046;p102"/>
          <p:cNvSpPr txBox="1"/>
          <p:nvPr/>
        </p:nvSpPr>
        <p:spPr>
          <a:xfrm>
            <a:off x="1049958" y="7312007"/>
            <a:ext cx="5029200" cy="100642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lang="en-US" sz="2200" b="0" i="0" u="none" strike="noStrike" cap="none">
                <a:solidFill>
                  <a:schemeClr val="accent4"/>
                </a:solidFill>
                <a:latin typeface="Trebuchet MS"/>
                <a:ea typeface="Trebuchet MS"/>
                <a:cs typeface="Trebuchet MS"/>
                <a:sym typeface="Trebuchet MS"/>
              </a:rPr>
              <a:t> RAPIDS and Dask</a:t>
            </a:r>
            <a:endParaRPr/>
          </a:p>
        </p:txBody>
      </p:sp>
      <p:sp>
        <p:nvSpPr>
          <p:cNvPr id="2047" name="Google Shape;2047;p102"/>
          <p:cNvSpPr txBox="1"/>
          <p:nvPr/>
        </p:nvSpPr>
        <p:spPr>
          <a:xfrm>
            <a:off x="12896265" y="4406404"/>
            <a:ext cx="3715500" cy="15315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dk2"/>
                </a:solidFill>
                <a:latin typeface="Trebuchet MS"/>
                <a:ea typeface="Trebuchet MS"/>
                <a:cs typeface="Trebuchet MS"/>
                <a:sym typeface="Trebuchet MS"/>
              </a:rPr>
              <a:t>Streamz</a:t>
            </a:r>
            <a:endParaRPr sz="5400" b="1" i="0" u="none" strike="noStrike" cap="none">
              <a:solidFill>
                <a:schemeClr val="dk2"/>
              </a:solidFill>
              <a:latin typeface="Trebuchet MS"/>
              <a:ea typeface="Trebuchet MS"/>
              <a:cs typeface="Trebuchet MS"/>
              <a:sym typeface="Trebuchet MS"/>
            </a:endParaRPr>
          </a:p>
        </p:txBody>
      </p:sp>
      <p:pic>
        <p:nvPicPr>
          <p:cNvPr id="2048" name="Google Shape;2048;p102"/>
          <p:cNvPicPr preferRelativeResize="0"/>
          <p:nvPr/>
        </p:nvPicPr>
        <p:blipFill rotWithShape="1">
          <a:blip r:embed="rId3">
            <a:alphaModFix/>
          </a:blip>
          <a:srcRect/>
          <a:stretch/>
        </p:blipFill>
        <p:spPr>
          <a:xfrm>
            <a:off x="7161606" y="4564834"/>
            <a:ext cx="3971138" cy="1235752"/>
          </a:xfrm>
          <a:prstGeom prst="rect">
            <a:avLst/>
          </a:prstGeom>
          <a:noFill/>
          <a:ln>
            <a:noFill/>
          </a:ln>
        </p:spPr>
      </p:pic>
      <p:sp>
        <p:nvSpPr>
          <p:cNvPr id="2049" name="Google Shape;2049;p10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Building on Top of RAPIDS</a:t>
            </a:r>
            <a:endParaRPr/>
          </a:p>
        </p:txBody>
      </p:sp>
      <p:sp>
        <p:nvSpPr>
          <p:cNvPr id="2050" name="Google Shape;2050;p10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 Bigger, Better, Stronger Ecosystem for All</a:t>
            </a:r>
            <a:endParaRPr/>
          </a:p>
        </p:txBody>
      </p:sp>
      <p:sp>
        <p:nvSpPr>
          <p:cNvPr id="2051" name="Google Shape;2051;p102"/>
          <p:cNvSpPr txBox="1"/>
          <p:nvPr/>
        </p:nvSpPr>
        <p:spPr>
          <a:xfrm>
            <a:off x="2136250" y="4690250"/>
            <a:ext cx="2856600" cy="9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55"/>
        <p:cNvGrpSpPr/>
        <p:nvPr/>
      </p:nvGrpSpPr>
      <p:grpSpPr>
        <a:xfrm>
          <a:off x="0" y="0"/>
          <a:ext cx="0" cy="0"/>
          <a:chOff x="0" y="0"/>
          <a:chExt cx="0" cy="0"/>
        </a:xfrm>
      </p:grpSpPr>
      <p:sp>
        <p:nvSpPr>
          <p:cNvPr id="2056" name="Google Shape;2056;p10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2057" name="Google Shape;2057;p103"/>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ETL library for recommender systems building off of RAPIDS and Dask</a:t>
            </a:r>
            <a:endParaRPr/>
          </a:p>
          <a:p>
            <a:pPr marL="0" lvl="0" indent="0" algn="ctr" rtl="0">
              <a:lnSpc>
                <a:spcPct val="90000"/>
              </a:lnSpc>
              <a:spcBef>
                <a:spcPts val="0"/>
              </a:spcBef>
              <a:spcAft>
                <a:spcPts val="0"/>
              </a:spcAft>
              <a:buSzPts val="4000"/>
              <a:buFont typeface="Trebuchet MS"/>
              <a:buNone/>
            </a:pPr>
            <a:endParaRPr/>
          </a:p>
        </p:txBody>
      </p:sp>
      <p:pic>
        <p:nvPicPr>
          <p:cNvPr id="2058" name="Google Shape;2058;p103" title="Chart"/>
          <p:cNvPicPr preferRelativeResize="0"/>
          <p:nvPr/>
        </p:nvPicPr>
        <p:blipFill rotWithShape="1">
          <a:blip r:embed="rId3">
            <a:alphaModFix/>
          </a:blip>
          <a:srcRect l="-980" r="979"/>
          <a:stretch/>
        </p:blipFill>
        <p:spPr>
          <a:xfrm>
            <a:off x="9334250" y="3879575"/>
            <a:ext cx="7627251" cy="4096300"/>
          </a:xfrm>
          <a:prstGeom prst="rect">
            <a:avLst/>
          </a:prstGeom>
          <a:noFill/>
          <a:ln>
            <a:noFill/>
          </a:ln>
        </p:spPr>
      </p:pic>
      <p:sp>
        <p:nvSpPr>
          <p:cNvPr id="2059" name="Google Shape;2059;p103"/>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primatives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sp>
        <p:nvSpPr>
          <p:cNvPr id="2065" name="Google Shape;2065;p10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sp>
        <p:nvSpPr>
          <p:cNvPr id="2066" name="Google Shape;2066;p104"/>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GPU-accelerated SQL engine built with RAPIDS</a:t>
            </a:r>
            <a:endParaRPr/>
          </a:p>
        </p:txBody>
      </p:sp>
      <p:sp>
        <p:nvSpPr>
          <p:cNvPr id="2067" name="Google Shape;2067;p104"/>
          <p:cNvSpPr txBox="1"/>
          <p:nvPr/>
        </p:nvSpPr>
        <p:spPr>
          <a:xfrm>
            <a:off x="830574" y="3480552"/>
            <a:ext cx="15846989" cy="495376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dirty="0">
                <a:solidFill>
                  <a:srgbClr val="7400FF"/>
                </a:solidFill>
                <a:latin typeface="Trebuchet MS"/>
                <a:ea typeface="Trebuchet MS"/>
                <a:cs typeface="Trebuchet MS"/>
                <a:sym typeface="Trebuchet MS"/>
              </a:rPr>
              <a:t>BLAZING FAST SQL ON RAPIDS</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Incredibly fast distributed SQL engine on GPUs--natively compatible with RAPIDS!</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Allows data scientists to easily connect large-scale data lakes to GPU-accelerated analytics</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dirty="0">
                <a:solidFill>
                  <a:srgbClr val="7400FF"/>
                </a:solidFill>
                <a:latin typeface="Trebuchet MS"/>
                <a:ea typeface="Trebuchet MS"/>
                <a:cs typeface="Trebuchet MS"/>
                <a:sym typeface="Trebuchet MS"/>
              </a:rPr>
              <a:t>NEW FOR 0.14: OUT OF CORE EXECUTION</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Users no longer limited by available GPU memory</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10TB workloads on a single Tesla V100 (32GB)!</a:t>
            </a: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dirty="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dirty="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grpSp>
        <p:nvGrpSpPr>
          <p:cNvPr id="2072" name="Google Shape;2072;p105"/>
          <p:cNvGrpSpPr/>
          <p:nvPr/>
        </p:nvGrpSpPr>
        <p:grpSpPr>
          <a:xfrm>
            <a:off x="4073889" y="6493096"/>
            <a:ext cx="10226986" cy="2949048"/>
            <a:chOff x="4580835" y="6441743"/>
            <a:chExt cx="10226986" cy="3016155"/>
          </a:xfrm>
        </p:grpSpPr>
        <p:grpSp>
          <p:nvGrpSpPr>
            <p:cNvPr id="2073" name="Google Shape;2073;p105"/>
            <p:cNvGrpSpPr/>
            <p:nvPr/>
          </p:nvGrpSpPr>
          <p:grpSpPr>
            <a:xfrm>
              <a:off x="4580835" y="6441743"/>
              <a:ext cx="10226986" cy="3016155"/>
              <a:chOff x="9925878" y="2310106"/>
              <a:chExt cx="7063900" cy="2358730"/>
            </a:xfrm>
          </p:grpSpPr>
          <p:sp>
            <p:nvSpPr>
              <p:cNvPr id="2074" name="Google Shape;2074;p105"/>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2075" name="Google Shape;2075;p105"/>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2076" name="Google Shape;2076;p105"/>
            <p:cNvSpPr txBox="1"/>
            <p:nvPr/>
          </p:nvSpPr>
          <p:spPr>
            <a:xfrm>
              <a:off x="4842620" y="6570542"/>
              <a:ext cx="9926735" cy="2632414"/>
            </a:xfrm>
            <a:prstGeom prst="rect">
              <a:avLst/>
            </a:prstGeom>
            <a:noFill/>
            <a:ln>
              <a:noFill/>
            </a:ln>
          </p:spPr>
          <p:txBody>
            <a:bodyPr spcFirstLastPara="1" wrap="square" lIns="152375" tIns="152375" rIns="152375" bIns="152375" anchor="t" anchorCtr="0">
              <a:noAutofit/>
            </a:bodyPr>
            <a:lstStyle/>
            <a:p>
              <a:pPr marL="0" marR="0" lvl="0" indent="0" algn="l" rtl="0">
                <a:lnSpc>
                  <a:spcPct val="115000"/>
                </a:lnSpc>
                <a:spcBef>
                  <a:spcPts val="0"/>
                </a:spcBef>
                <a:spcAft>
                  <a:spcPts val="0"/>
                </a:spcAft>
                <a:buNone/>
              </a:pPr>
              <a:r>
                <a:rPr lang="en-US" sz="1400" b="0" i="0" u="none" strike="noStrike" cap="none">
                  <a:solidFill>
                    <a:srgbClr val="383A42"/>
                  </a:solidFill>
                  <a:latin typeface="Courier New"/>
                  <a:ea typeface="Courier New"/>
                  <a:cs typeface="Courier New"/>
                  <a:sym typeface="Courier New"/>
                </a:rPr>
                <a:t>from blazingsql </a:t>
              </a: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BlazingContext</a:t>
              </a: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cudf</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 = BlazingContext()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bc.s(</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bucket_name=</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access_key_id=</a:t>
              </a:r>
              <a:r>
                <a:rPr lang="en-US" sz="1400" b="0" i="0" u="none" strike="noStrike" cap="none">
                  <a:solidFill>
                    <a:srgbClr val="50A14F"/>
                  </a:solidFill>
                  <a:latin typeface="Courier New"/>
                  <a:ea typeface="Courier New"/>
                  <a:cs typeface="Courier New"/>
                  <a:sym typeface="Courier New"/>
                </a:rPr>
                <a:t>'&lt;access_key&gt;'</a:t>
              </a:r>
              <a:r>
                <a:rPr lang="en-US" sz="1400" b="0" i="0" u="none" strike="noStrike" cap="none">
                  <a:solidFill>
                    <a:srgbClr val="383A42"/>
                  </a:solidFill>
                  <a:latin typeface="Courier New"/>
                  <a:ea typeface="Courier New"/>
                  <a:cs typeface="Courier New"/>
                  <a:sym typeface="Courier New"/>
                </a:rPr>
                <a:t>, secret_key=</a:t>
              </a:r>
              <a:r>
                <a:rPr lang="en-US" sz="1400" b="0" i="0" u="none" strike="noStrike" cap="none">
                  <a:solidFill>
                    <a:srgbClr val="50A14F"/>
                  </a:solidFill>
                  <a:latin typeface="Courier New"/>
                  <a:ea typeface="Courier New"/>
                  <a:cs typeface="Courier New"/>
                  <a:sym typeface="Courier New"/>
                </a:rPr>
                <a:t>'&lt;secret_key'</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bc.create_table(</a:t>
              </a:r>
              <a:r>
                <a:rPr lang="en-US" sz="1400" b="0" i="0" u="none" strike="noStrike" cap="none">
                  <a:solidFill>
                    <a:srgbClr val="50A14F"/>
                  </a:solidFill>
                  <a:latin typeface="Courier New"/>
                  <a:ea typeface="Courier New"/>
                  <a:cs typeface="Courier New"/>
                  <a:sym typeface="Courier New"/>
                </a:rPr>
                <a:t>'orders'</a:t>
              </a:r>
              <a:r>
                <a:rPr lang="en-US" sz="1400" b="0" i="0" u="none" strike="noStrike" cap="none">
                  <a:solidFill>
                    <a:srgbClr val="383A42"/>
                  </a:solidFill>
                  <a:latin typeface="Courier New"/>
                  <a:ea typeface="Courier New"/>
                  <a:cs typeface="Courier New"/>
                  <a:sym typeface="Courier New"/>
                </a:rPr>
                <a:t>, </a:t>
              </a:r>
              <a:r>
                <a:rPr lang="en-US" sz="1400" b="0" i="0" u="none" strike="noStrike" cap="none">
                  <a:solidFill>
                    <a:srgbClr val="50A14F"/>
                  </a:solidFill>
                  <a:latin typeface="Courier New"/>
                  <a:ea typeface="Courier New"/>
                  <a:cs typeface="Courier New"/>
                  <a:sym typeface="Courier New"/>
                </a:rPr>
                <a:t>s3://bsql/orders/'</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gdf = bc.sql(</a:t>
              </a:r>
              <a:r>
                <a:rPr lang="en-US" sz="1400" b="0" i="0" u="none" strike="noStrike" cap="none">
                  <a:solidFill>
                    <a:srgbClr val="50A14F"/>
                  </a:solidFill>
                  <a:latin typeface="Courier New"/>
                  <a:ea typeface="Courier New"/>
                  <a:cs typeface="Courier New"/>
                  <a:sym typeface="Courier New"/>
                </a:rPr>
                <a:t>'select * from orders'</a:t>
              </a:r>
              <a:r>
                <a:rPr lang="en-US" sz="1400" b="0" i="0" u="none" strike="noStrike" cap="none">
                  <a:solidFill>
                    <a:srgbClr val="383A42"/>
                  </a:solidFill>
                  <a:latin typeface="Courier New"/>
                  <a:ea typeface="Courier New"/>
                  <a:cs typeface="Courier New"/>
                  <a:sym typeface="Courier New"/>
                </a:rPr>
                <a:t>).get()</a:t>
              </a:r>
              <a:endParaRPr sz="1400" b="0" i="0" u="none" strike="noStrike" cap="none">
                <a:solidFill>
                  <a:srgbClr val="000000"/>
                </a:solidFill>
                <a:latin typeface="Courier New"/>
                <a:ea typeface="Courier New"/>
                <a:cs typeface="Courier New"/>
                <a:sym typeface="Courier New"/>
              </a:endParaRPr>
            </a:p>
          </p:txBody>
        </p:sp>
      </p:grpSp>
      <p:sp>
        <p:nvSpPr>
          <p:cNvPr id="2077" name="Google Shape;2077;p10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grpSp>
        <p:nvGrpSpPr>
          <p:cNvPr id="2078" name="Google Shape;2078;p105"/>
          <p:cNvGrpSpPr/>
          <p:nvPr/>
        </p:nvGrpSpPr>
        <p:grpSpPr>
          <a:xfrm>
            <a:off x="4580870" y="2558966"/>
            <a:ext cx="9126262" cy="3496299"/>
            <a:chOff x="4515554" y="2558966"/>
            <a:chExt cx="9126262" cy="3496299"/>
          </a:xfrm>
        </p:grpSpPr>
        <p:cxnSp>
          <p:nvCxnSpPr>
            <p:cNvPr id="2079" name="Google Shape;2079;p105"/>
            <p:cNvCxnSpPr/>
            <p:nvPr/>
          </p:nvCxnSpPr>
          <p:spPr>
            <a:xfrm rot="10800000">
              <a:off x="4515554" y="4744843"/>
              <a:ext cx="9126262" cy="0"/>
            </a:xfrm>
            <a:prstGeom prst="straightConnector1">
              <a:avLst/>
            </a:prstGeom>
            <a:noFill/>
            <a:ln w="9525" cap="flat" cmpd="sng">
              <a:solidFill>
                <a:srgbClr val="9F87EA"/>
              </a:solidFill>
              <a:prstDash val="dash"/>
              <a:round/>
              <a:headEnd type="none" w="sm" len="sm"/>
              <a:tailEnd type="none" w="sm" len="sm"/>
            </a:ln>
          </p:spPr>
        </p:cxnSp>
        <p:pic>
          <p:nvPicPr>
            <p:cNvPr id="2080" name="Google Shape;2080;p105"/>
            <p:cNvPicPr preferRelativeResize="0"/>
            <p:nvPr/>
          </p:nvPicPr>
          <p:blipFill rotWithShape="1">
            <a:blip r:embed="rId3">
              <a:alphaModFix/>
            </a:blip>
            <a:srcRect t="39" b="28"/>
            <a:stretch/>
          </p:blipFill>
          <p:spPr>
            <a:xfrm flipH="1">
              <a:off x="8539140" y="2718932"/>
              <a:ext cx="1570653" cy="1533005"/>
            </a:xfrm>
            <a:prstGeom prst="rect">
              <a:avLst/>
            </a:prstGeom>
            <a:noFill/>
            <a:ln>
              <a:noFill/>
            </a:ln>
          </p:spPr>
        </p:pic>
        <p:grpSp>
          <p:nvGrpSpPr>
            <p:cNvPr id="2081" name="Google Shape;2081;p105"/>
            <p:cNvGrpSpPr/>
            <p:nvPr/>
          </p:nvGrpSpPr>
          <p:grpSpPr>
            <a:xfrm>
              <a:off x="4722874" y="4842035"/>
              <a:ext cx="758692" cy="376180"/>
              <a:chOff x="5528863" y="4935382"/>
              <a:chExt cx="758692" cy="376180"/>
            </a:xfrm>
          </p:grpSpPr>
          <p:sp>
            <p:nvSpPr>
              <p:cNvPr id="2082" name="Google Shape;2082;p105"/>
              <p:cNvSpPr/>
              <p:nvPr/>
            </p:nvSpPr>
            <p:spPr>
              <a:xfrm>
                <a:off x="5711460" y="4935382"/>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83" name="Google Shape;2083;p105"/>
              <p:cNvSpPr txBox="1"/>
              <p:nvPr/>
            </p:nvSpPr>
            <p:spPr>
              <a:xfrm>
                <a:off x="5528863" y="4963669"/>
                <a:ext cx="758692" cy="31960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CSV</a:t>
                </a:r>
                <a:endParaRPr sz="1100" b="0" i="0" u="none" strike="noStrike" cap="none">
                  <a:solidFill>
                    <a:schemeClr val="lt2"/>
                  </a:solidFill>
                  <a:latin typeface="Trebuchet MS"/>
                  <a:ea typeface="Trebuchet MS"/>
                  <a:cs typeface="Trebuchet MS"/>
                  <a:sym typeface="Trebuchet MS"/>
                </a:endParaRPr>
              </a:p>
            </p:txBody>
          </p:sp>
        </p:grpSp>
        <p:grpSp>
          <p:nvGrpSpPr>
            <p:cNvPr id="2084" name="Google Shape;2084;p105"/>
            <p:cNvGrpSpPr/>
            <p:nvPr/>
          </p:nvGrpSpPr>
          <p:grpSpPr>
            <a:xfrm>
              <a:off x="6340131" y="4842967"/>
              <a:ext cx="758692" cy="376180"/>
              <a:chOff x="7042592" y="4947054"/>
              <a:chExt cx="758692" cy="376180"/>
            </a:xfrm>
          </p:grpSpPr>
          <p:sp>
            <p:nvSpPr>
              <p:cNvPr id="2085" name="Google Shape;2085;p105"/>
              <p:cNvSpPr/>
              <p:nvPr/>
            </p:nvSpPr>
            <p:spPr>
              <a:xfrm>
                <a:off x="7233750" y="4947054"/>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86" name="Google Shape;2086;p105"/>
              <p:cNvSpPr txBox="1"/>
              <p:nvPr/>
            </p:nvSpPr>
            <p:spPr>
              <a:xfrm>
                <a:off x="7042592" y="4952866"/>
                <a:ext cx="758692"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GDF</a:t>
                </a:r>
                <a:endParaRPr sz="1100" b="0" i="0" u="none" strike="noStrike" cap="none">
                  <a:solidFill>
                    <a:schemeClr val="lt2"/>
                  </a:solidFill>
                  <a:latin typeface="Trebuchet MS"/>
                  <a:ea typeface="Trebuchet MS"/>
                  <a:cs typeface="Trebuchet MS"/>
                  <a:sym typeface="Trebuchet MS"/>
                </a:endParaRPr>
              </a:p>
            </p:txBody>
          </p:sp>
        </p:grpSp>
        <p:grpSp>
          <p:nvGrpSpPr>
            <p:cNvPr id="2087" name="Google Shape;2087;p105"/>
            <p:cNvGrpSpPr/>
            <p:nvPr/>
          </p:nvGrpSpPr>
          <p:grpSpPr>
            <a:xfrm>
              <a:off x="6040955" y="5289629"/>
              <a:ext cx="1034811" cy="673778"/>
              <a:chOff x="6691656" y="5269186"/>
              <a:chExt cx="1034811" cy="673778"/>
            </a:xfrm>
          </p:grpSpPr>
          <p:sp>
            <p:nvSpPr>
              <p:cNvPr id="2088" name="Google Shape;2088;p105"/>
              <p:cNvSpPr/>
              <p:nvPr/>
            </p:nvSpPr>
            <p:spPr>
              <a:xfrm>
                <a:off x="6872434" y="5269186"/>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89" name="Google Shape;2089;p105"/>
              <p:cNvSpPr txBox="1"/>
              <p:nvPr/>
            </p:nvSpPr>
            <p:spPr>
              <a:xfrm>
                <a:off x="6691656" y="5407217"/>
                <a:ext cx="1034811" cy="40024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ORC                       </a:t>
                </a:r>
                <a:endParaRPr sz="1100" b="0" i="0" u="none" strike="noStrike" cap="none">
                  <a:solidFill>
                    <a:schemeClr val="lt2"/>
                  </a:solidFill>
                  <a:latin typeface="Trebuchet MS"/>
                  <a:ea typeface="Trebuchet MS"/>
                  <a:cs typeface="Trebuchet MS"/>
                  <a:sym typeface="Trebuchet MS"/>
                </a:endParaRPr>
              </a:p>
            </p:txBody>
          </p:sp>
        </p:grpSp>
        <p:grpSp>
          <p:nvGrpSpPr>
            <p:cNvPr id="2090" name="Google Shape;2090;p105"/>
            <p:cNvGrpSpPr/>
            <p:nvPr/>
          </p:nvGrpSpPr>
          <p:grpSpPr>
            <a:xfrm>
              <a:off x="4766113" y="5289629"/>
              <a:ext cx="979925" cy="673778"/>
              <a:chOff x="5616349" y="5271473"/>
              <a:chExt cx="979925" cy="673778"/>
            </a:xfrm>
          </p:grpSpPr>
          <p:sp>
            <p:nvSpPr>
              <p:cNvPr id="2091" name="Google Shape;2091;p105"/>
              <p:cNvSpPr/>
              <p:nvPr/>
            </p:nvSpPr>
            <p:spPr>
              <a:xfrm>
                <a:off x="5769685" y="5271473"/>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2800" b="0" i="0" u="none" strike="noStrike" cap="none">
                  <a:solidFill>
                    <a:srgbClr val="595959"/>
                  </a:solidFill>
                  <a:latin typeface="Trebuchet MS"/>
                  <a:ea typeface="Trebuchet MS"/>
                  <a:cs typeface="Trebuchet MS"/>
                  <a:sym typeface="Trebuchet MS"/>
                </a:endParaRPr>
              </a:p>
            </p:txBody>
          </p:sp>
          <p:sp>
            <p:nvSpPr>
              <p:cNvPr id="2092" name="Google Shape;2092;p105"/>
              <p:cNvSpPr txBox="1"/>
              <p:nvPr/>
            </p:nvSpPr>
            <p:spPr>
              <a:xfrm>
                <a:off x="5616349" y="5432666"/>
                <a:ext cx="979925"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Parquet</a:t>
                </a:r>
                <a:endParaRPr sz="1200" b="0" i="0" u="none" strike="noStrike" cap="none">
                  <a:solidFill>
                    <a:schemeClr val="lt2"/>
                  </a:solidFill>
                  <a:latin typeface="Trebuchet MS"/>
                  <a:ea typeface="Trebuchet MS"/>
                  <a:cs typeface="Trebuchet MS"/>
                  <a:sym typeface="Trebuchet MS"/>
                </a:endParaRPr>
              </a:p>
            </p:txBody>
          </p:sp>
        </p:grpSp>
        <p:grpSp>
          <p:nvGrpSpPr>
            <p:cNvPr id="2093" name="Google Shape;2093;p105"/>
            <p:cNvGrpSpPr/>
            <p:nvPr/>
          </p:nvGrpSpPr>
          <p:grpSpPr>
            <a:xfrm>
              <a:off x="5543978" y="5603934"/>
              <a:ext cx="746448" cy="451331"/>
              <a:chOff x="6287555" y="5438838"/>
              <a:chExt cx="746448" cy="451331"/>
            </a:xfrm>
          </p:grpSpPr>
          <p:sp>
            <p:nvSpPr>
              <p:cNvPr id="2094" name="Google Shape;2094;p105"/>
              <p:cNvSpPr/>
              <p:nvPr/>
            </p:nvSpPr>
            <p:spPr>
              <a:xfrm>
                <a:off x="6435318" y="5438838"/>
                <a:ext cx="451331" cy="451331"/>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95" name="Google Shape;2095;p105"/>
              <p:cNvSpPr txBox="1"/>
              <p:nvPr/>
            </p:nvSpPr>
            <p:spPr>
              <a:xfrm>
                <a:off x="6287555" y="5488792"/>
                <a:ext cx="746448" cy="363092"/>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JSON</a:t>
                </a:r>
                <a:endParaRPr sz="1100" b="0" i="0" u="none" strike="noStrike" cap="none">
                  <a:solidFill>
                    <a:schemeClr val="lt2"/>
                  </a:solidFill>
                  <a:latin typeface="Trebuchet MS"/>
                  <a:ea typeface="Trebuchet MS"/>
                  <a:cs typeface="Trebuchet MS"/>
                  <a:sym typeface="Trebuchet MS"/>
                </a:endParaRPr>
              </a:p>
            </p:txBody>
          </p:sp>
        </p:grpSp>
        <p:sp>
          <p:nvSpPr>
            <p:cNvPr id="2096" name="Google Shape;2096;p105"/>
            <p:cNvSpPr txBox="1"/>
            <p:nvPr/>
          </p:nvSpPr>
          <p:spPr>
            <a:xfrm flipH="1">
              <a:off x="8425366" y="2821922"/>
              <a:ext cx="1798569" cy="576724"/>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ETL</a:t>
              </a:r>
              <a:endParaRPr sz="2800" b="1" i="0" u="none" strike="noStrike" cap="none">
                <a:solidFill>
                  <a:schemeClr val="lt2"/>
                </a:solidFill>
                <a:latin typeface="Trebuchet MS"/>
                <a:ea typeface="Trebuchet MS"/>
                <a:cs typeface="Trebuchet MS"/>
                <a:sym typeface="Trebuchet MS"/>
              </a:endParaRPr>
            </a:p>
          </p:txBody>
        </p:sp>
        <p:pic>
          <p:nvPicPr>
            <p:cNvPr id="2097" name="Google Shape;2097;p105"/>
            <p:cNvPicPr preferRelativeResize="0"/>
            <p:nvPr/>
          </p:nvPicPr>
          <p:blipFill rotWithShape="1">
            <a:blip r:embed="rId4">
              <a:alphaModFix/>
            </a:blip>
            <a:srcRect/>
            <a:stretch/>
          </p:blipFill>
          <p:spPr>
            <a:xfrm>
              <a:off x="5374118" y="4025549"/>
              <a:ext cx="1069642" cy="1381689"/>
            </a:xfrm>
            <a:prstGeom prst="rect">
              <a:avLst/>
            </a:prstGeom>
            <a:noFill/>
            <a:ln>
              <a:noFill/>
            </a:ln>
          </p:spPr>
        </p:pic>
        <p:grpSp>
          <p:nvGrpSpPr>
            <p:cNvPr id="2098" name="Google Shape;2098;p105"/>
            <p:cNvGrpSpPr/>
            <p:nvPr/>
          </p:nvGrpSpPr>
          <p:grpSpPr>
            <a:xfrm>
              <a:off x="8663528" y="3276091"/>
              <a:ext cx="1318774" cy="588343"/>
              <a:chOff x="3665200" y="1254774"/>
              <a:chExt cx="952699" cy="424983"/>
            </a:xfrm>
          </p:grpSpPr>
          <p:sp>
            <p:nvSpPr>
              <p:cNvPr id="2099" name="Google Shape;2099;p105"/>
              <p:cNvSpPr txBox="1"/>
              <p:nvPr/>
            </p:nvSpPr>
            <p:spPr>
              <a:xfrm>
                <a:off x="3744350" y="1254774"/>
                <a:ext cx="794400" cy="2376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Feature</a:t>
                </a:r>
                <a:endParaRPr sz="1400" b="1" i="0" u="none" strike="noStrike" cap="none">
                  <a:solidFill>
                    <a:schemeClr val="lt2"/>
                  </a:solidFill>
                  <a:latin typeface="Trebuchet MS"/>
                  <a:ea typeface="Trebuchet MS"/>
                  <a:cs typeface="Trebuchet MS"/>
                  <a:sym typeface="Trebuchet MS"/>
                </a:endParaRPr>
              </a:p>
            </p:txBody>
          </p:sp>
          <p:sp>
            <p:nvSpPr>
              <p:cNvPr id="2100" name="Google Shape;2100;p105"/>
              <p:cNvSpPr txBox="1"/>
              <p:nvPr/>
            </p:nvSpPr>
            <p:spPr>
              <a:xfrm>
                <a:off x="3665200" y="1411257"/>
                <a:ext cx="952699" cy="268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Engineering</a:t>
                </a:r>
                <a:endParaRPr sz="1200" b="1" i="0" u="none" strike="noStrike" cap="none">
                  <a:solidFill>
                    <a:schemeClr val="lt2"/>
                  </a:solidFill>
                  <a:latin typeface="Trebuchet MS"/>
                  <a:ea typeface="Trebuchet MS"/>
                  <a:cs typeface="Trebuchet MS"/>
                  <a:sym typeface="Trebuchet MS"/>
                </a:endParaRPr>
              </a:p>
            </p:txBody>
          </p:sp>
        </p:grpSp>
        <p:sp>
          <p:nvSpPr>
            <p:cNvPr id="2101" name="Google Shape;2101;p105"/>
            <p:cNvSpPr/>
            <p:nvPr/>
          </p:nvSpPr>
          <p:spPr>
            <a:xfrm>
              <a:off x="7678249" y="4014175"/>
              <a:ext cx="1400435" cy="1400436"/>
            </a:xfrm>
            <a:prstGeom prst="ellipse">
              <a:avLst/>
            </a:prstGeom>
            <a:solidFill>
              <a:schemeClr val="accent1"/>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02" name="Google Shape;2102;p105"/>
            <p:cNvSpPr/>
            <p:nvPr/>
          </p:nvSpPr>
          <p:spPr>
            <a:xfrm>
              <a:off x="11472034" y="4039718"/>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03" name="Google Shape;2103;p105"/>
            <p:cNvSpPr txBox="1"/>
            <p:nvPr/>
          </p:nvSpPr>
          <p:spPr>
            <a:xfrm>
              <a:off x="11439956" y="4426917"/>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cuML</a:t>
              </a:r>
              <a:endParaRPr sz="1800" b="1" i="0" u="none" strike="noStrike" cap="none">
                <a:solidFill>
                  <a:srgbClr val="FFFFFF"/>
                </a:solidFill>
                <a:latin typeface="Trebuchet MS"/>
                <a:ea typeface="Trebuchet MS"/>
                <a:cs typeface="Trebuchet MS"/>
                <a:sym typeface="Trebuchet MS"/>
              </a:endParaRPr>
            </a:p>
          </p:txBody>
        </p:sp>
        <p:sp>
          <p:nvSpPr>
            <p:cNvPr id="2104" name="Google Shape;2104;p105"/>
            <p:cNvSpPr/>
            <p:nvPr/>
          </p:nvSpPr>
          <p:spPr>
            <a:xfrm>
              <a:off x="9576052" y="4036270"/>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05" name="Google Shape;2105;p105"/>
            <p:cNvSpPr txBox="1"/>
            <p:nvPr/>
          </p:nvSpPr>
          <p:spPr>
            <a:xfrm>
              <a:off x="9547764" y="4423773"/>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cuDF</a:t>
              </a:r>
              <a:endParaRPr sz="1800" b="1" i="0" u="none" strike="noStrike" cap="none">
                <a:solidFill>
                  <a:srgbClr val="FFFFFF"/>
                </a:solidFill>
                <a:latin typeface="Trebuchet MS"/>
                <a:ea typeface="Trebuchet MS"/>
                <a:cs typeface="Trebuchet MS"/>
                <a:sym typeface="Trebuchet MS"/>
              </a:endParaRPr>
            </a:p>
          </p:txBody>
        </p:sp>
        <p:sp>
          <p:nvSpPr>
            <p:cNvPr id="2106" name="Google Shape;2106;p105"/>
            <p:cNvSpPr txBox="1"/>
            <p:nvPr/>
          </p:nvSpPr>
          <p:spPr>
            <a:xfrm>
              <a:off x="7573736" y="4427803"/>
              <a:ext cx="1613646"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BlazingSQL</a:t>
              </a:r>
              <a:endParaRPr sz="1800" b="1" i="0" u="none" strike="noStrike" cap="none">
                <a:solidFill>
                  <a:srgbClr val="FFFFFF"/>
                </a:solidFill>
                <a:latin typeface="Trebuchet MS"/>
                <a:ea typeface="Trebuchet MS"/>
                <a:cs typeface="Trebuchet MS"/>
                <a:sym typeface="Trebuchet MS"/>
              </a:endParaRPr>
            </a:p>
          </p:txBody>
        </p:sp>
        <p:sp>
          <p:nvSpPr>
            <p:cNvPr id="2107" name="Google Shape;2107;p105"/>
            <p:cNvSpPr/>
            <p:nvPr/>
          </p:nvSpPr>
          <p:spPr>
            <a:xfrm rot="8100000">
              <a:off x="5259912" y="2820122"/>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08" name="Google Shape;2108;p105"/>
            <p:cNvSpPr txBox="1"/>
            <p:nvPr/>
          </p:nvSpPr>
          <p:spPr>
            <a:xfrm>
              <a:off x="5343162" y="2994656"/>
              <a:ext cx="1148382"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YOUR</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DATA</a:t>
              </a:r>
              <a:endParaRPr sz="1800" b="1" i="0" u="none" strike="noStrike" cap="none">
                <a:solidFill>
                  <a:schemeClr val="lt2"/>
                </a:solidFill>
                <a:latin typeface="Trebuchet MS"/>
                <a:ea typeface="Trebuchet MS"/>
                <a:cs typeface="Trebuchet MS"/>
                <a:sym typeface="Trebuchet MS"/>
              </a:endParaRPr>
            </a:p>
          </p:txBody>
        </p:sp>
        <p:sp>
          <p:nvSpPr>
            <p:cNvPr id="2109" name="Google Shape;2109;p105"/>
            <p:cNvSpPr/>
            <p:nvPr/>
          </p:nvSpPr>
          <p:spPr>
            <a:xfrm rot="8100000">
              <a:off x="11527914" y="2820120"/>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10" name="Google Shape;2110;p105"/>
            <p:cNvSpPr txBox="1"/>
            <p:nvPr/>
          </p:nvSpPr>
          <p:spPr>
            <a:xfrm>
              <a:off x="11472044" y="2994655"/>
              <a:ext cx="1400435"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MACHINE</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LEARNING</a:t>
              </a:r>
              <a:endParaRPr sz="1800" b="1" i="0" u="none" strike="noStrike" cap="none">
                <a:solidFill>
                  <a:schemeClr val="lt2"/>
                </a:solidFill>
                <a:latin typeface="Trebuchet MS"/>
                <a:ea typeface="Trebuchet MS"/>
                <a:cs typeface="Trebuchet MS"/>
                <a:sym typeface="Trebuchet MS"/>
              </a:endParaRPr>
            </a:p>
          </p:txBody>
        </p:sp>
        <p:sp>
          <p:nvSpPr>
            <p:cNvPr id="2111" name="Google Shape;2111;p105"/>
            <p:cNvSpPr/>
            <p:nvPr/>
          </p:nvSpPr>
          <p:spPr>
            <a:xfrm rot="5400000">
              <a:off x="7243970"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12" name="Google Shape;2112;p105"/>
            <p:cNvSpPr/>
            <p:nvPr/>
          </p:nvSpPr>
          <p:spPr>
            <a:xfrm rot="5400000">
              <a:off x="9259025"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13" name="Google Shape;2113;p105"/>
            <p:cNvSpPr/>
            <p:nvPr/>
          </p:nvSpPr>
          <p:spPr>
            <a:xfrm rot="5400000">
              <a:off x="11162983"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10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cuStreamz</a:t>
            </a:r>
            <a:endParaRPr/>
          </a:p>
        </p:txBody>
      </p:sp>
      <p:sp>
        <p:nvSpPr>
          <p:cNvPr id="2119" name="Google Shape;2119;p106"/>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Stream processing powered by RAPIDS</a:t>
            </a:r>
            <a:endParaRPr/>
          </a:p>
        </p:txBody>
      </p:sp>
      <p:pic>
        <p:nvPicPr>
          <p:cNvPr id="2120" name="Google Shape;2120;p106" title="Points scored"/>
          <p:cNvPicPr preferRelativeResize="0"/>
          <p:nvPr/>
        </p:nvPicPr>
        <p:blipFill>
          <a:blip r:embed="rId3">
            <a:alphaModFix/>
          </a:blip>
          <a:stretch>
            <a:fillRect/>
          </a:stretch>
        </p:blipFill>
        <p:spPr>
          <a:xfrm>
            <a:off x="9458900" y="3640875"/>
            <a:ext cx="7998576" cy="4945775"/>
          </a:xfrm>
          <a:prstGeom prst="rect">
            <a:avLst/>
          </a:prstGeom>
          <a:noFill/>
          <a:ln>
            <a:noFill/>
          </a:ln>
        </p:spPr>
      </p:pic>
      <p:sp>
        <p:nvSpPr>
          <p:cNvPr id="2121" name="Google Shape;2121;p106"/>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pic>
        <p:nvPicPr>
          <p:cNvPr id="664" name="Google Shape;664;p26"/>
          <p:cNvPicPr preferRelativeResize="0"/>
          <p:nvPr/>
        </p:nvPicPr>
        <p:blipFill rotWithShape="1">
          <a:blip r:embed="rId3">
            <a:alphaModFix/>
          </a:blip>
          <a:srcRect/>
          <a:stretch/>
        </p:blipFill>
        <p:spPr>
          <a:xfrm>
            <a:off x="10979467" y="4059185"/>
            <a:ext cx="3861949" cy="3810714"/>
          </a:xfrm>
          <a:prstGeom prst="rect">
            <a:avLst/>
          </a:prstGeom>
          <a:noFill/>
          <a:ln>
            <a:noFill/>
          </a:ln>
          <a:effectLst>
            <a:outerShdw blurRad="57150" dist="19050" dir="5400000" algn="bl" rotWithShape="0">
              <a:srgbClr val="000000">
                <a:alpha val="49803"/>
              </a:srgbClr>
            </a:outerShdw>
          </a:effectLst>
        </p:spPr>
      </p:pic>
      <p:pic>
        <p:nvPicPr>
          <p:cNvPr id="665" name="Google Shape;665;p26"/>
          <p:cNvPicPr preferRelativeResize="0"/>
          <p:nvPr/>
        </p:nvPicPr>
        <p:blipFill rotWithShape="1">
          <a:blip r:embed="rId4">
            <a:alphaModFix/>
          </a:blip>
          <a:srcRect/>
          <a:stretch/>
        </p:blipFill>
        <p:spPr>
          <a:xfrm>
            <a:off x="3926170" y="4059185"/>
            <a:ext cx="2757275" cy="3810714"/>
          </a:xfrm>
          <a:prstGeom prst="rect">
            <a:avLst/>
          </a:prstGeom>
          <a:noFill/>
          <a:ln>
            <a:noFill/>
          </a:ln>
          <a:effectLst>
            <a:outerShdw blurRad="57150" dist="19050" dir="5400000" algn="bl" rotWithShape="0">
              <a:srgbClr val="000000">
                <a:alpha val="49803"/>
              </a:srgbClr>
            </a:outerShdw>
          </a:effectLst>
        </p:spPr>
      </p:pic>
      <p:pic>
        <p:nvPicPr>
          <p:cNvPr id="666" name="Google Shape;666;p26"/>
          <p:cNvPicPr preferRelativeResize="0"/>
          <p:nvPr/>
        </p:nvPicPr>
        <p:blipFill rotWithShape="1">
          <a:blip r:embed="rId5">
            <a:alphaModFix/>
          </a:blip>
          <a:srcRect/>
          <a:stretch/>
        </p:blipFill>
        <p:spPr>
          <a:xfrm>
            <a:off x="6597499" y="3371103"/>
            <a:ext cx="4799830" cy="5411562"/>
          </a:xfrm>
          <a:prstGeom prst="rect">
            <a:avLst/>
          </a:prstGeom>
          <a:noFill/>
          <a:ln>
            <a:noFill/>
          </a:ln>
          <a:effectLst>
            <a:outerShdw blurRad="57150" dist="19050" dir="5400000" algn="bl" rotWithShape="0">
              <a:srgbClr val="000000">
                <a:alpha val="49803"/>
              </a:srgbClr>
            </a:outerShdw>
          </a:effectLst>
        </p:spPr>
      </p:pic>
      <p:pic>
        <p:nvPicPr>
          <p:cNvPr id="667" name="Google Shape;667;p26"/>
          <p:cNvPicPr preferRelativeResize="0"/>
          <p:nvPr/>
        </p:nvPicPr>
        <p:blipFill rotWithShape="1">
          <a:blip r:embed="rId6">
            <a:alphaModFix/>
          </a:blip>
          <a:srcRect/>
          <a:stretch/>
        </p:blipFill>
        <p:spPr>
          <a:xfrm>
            <a:off x="8555574" y="9057956"/>
            <a:ext cx="883680" cy="341303"/>
          </a:xfrm>
          <a:prstGeom prst="rect">
            <a:avLst/>
          </a:prstGeom>
          <a:noFill/>
          <a:ln>
            <a:noFill/>
          </a:ln>
        </p:spPr>
      </p:pic>
      <p:sp>
        <p:nvSpPr>
          <p:cNvPr id="668" name="Google Shape;668;p2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Speed, UX, and Iteration</a:t>
            </a:r>
            <a:endParaRPr/>
          </a:p>
        </p:txBody>
      </p:sp>
      <p:sp>
        <p:nvSpPr>
          <p:cNvPr id="669" name="Google Shape;669;p2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pic>
        <p:nvPicPr>
          <p:cNvPr id="2127" name="Google Shape;2127;p107"/>
          <p:cNvPicPr preferRelativeResize="0"/>
          <p:nvPr/>
        </p:nvPicPr>
        <p:blipFill rotWithShape="1">
          <a:blip r:embed="rId3">
            <a:alphaModFix/>
          </a:blip>
          <a:srcRect l="16876" r="16272"/>
          <a:stretch/>
        </p:blipFill>
        <p:spPr>
          <a:xfrm>
            <a:off x="14854989" y="3648774"/>
            <a:ext cx="1652338" cy="1787426"/>
          </a:xfrm>
          <a:prstGeom prst="rect">
            <a:avLst/>
          </a:prstGeom>
          <a:noFill/>
          <a:ln>
            <a:noFill/>
          </a:ln>
        </p:spPr>
      </p:pic>
      <p:pic>
        <p:nvPicPr>
          <p:cNvPr id="2128" name="Google Shape;2128;p107"/>
          <p:cNvPicPr preferRelativeResize="0"/>
          <p:nvPr/>
        </p:nvPicPr>
        <p:blipFill rotWithShape="1">
          <a:blip r:embed="rId4">
            <a:alphaModFix/>
          </a:blip>
          <a:srcRect l="18296" r="16605" b="34229"/>
          <a:stretch/>
        </p:blipFill>
        <p:spPr>
          <a:xfrm>
            <a:off x="6224141" y="3703233"/>
            <a:ext cx="2297366" cy="1678506"/>
          </a:xfrm>
          <a:prstGeom prst="rect">
            <a:avLst/>
          </a:prstGeom>
          <a:noFill/>
          <a:ln>
            <a:noFill/>
          </a:ln>
        </p:spPr>
      </p:pic>
      <p:pic>
        <p:nvPicPr>
          <p:cNvPr id="2129" name="Google Shape;2129;p107"/>
          <p:cNvPicPr preferRelativeResize="0"/>
          <p:nvPr/>
        </p:nvPicPr>
        <p:blipFill rotWithShape="1">
          <a:blip r:embed="rId5">
            <a:alphaModFix/>
          </a:blip>
          <a:srcRect l="10323" r="9889"/>
          <a:stretch/>
        </p:blipFill>
        <p:spPr>
          <a:xfrm>
            <a:off x="10821974" y="3757318"/>
            <a:ext cx="1732547" cy="1570338"/>
          </a:xfrm>
          <a:prstGeom prst="rect">
            <a:avLst/>
          </a:prstGeom>
          <a:noFill/>
          <a:ln>
            <a:noFill/>
          </a:ln>
        </p:spPr>
      </p:pic>
      <p:pic>
        <p:nvPicPr>
          <p:cNvPr id="2130" name="Google Shape;2130;p107"/>
          <p:cNvPicPr preferRelativeResize="0"/>
          <p:nvPr/>
        </p:nvPicPr>
        <p:blipFill rotWithShape="1">
          <a:blip r:embed="rId6">
            <a:alphaModFix/>
          </a:blip>
          <a:srcRect/>
          <a:stretch/>
        </p:blipFill>
        <p:spPr>
          <a:xfrm>
            <a:off x="1786998" y="3769895"/>
            <a:ext cx="2136676" cy="1545182"/>
          </a:xfrm>
          <a:prstGeom prst="rect">
            <a:avLst/>
          </a:prstGeom>
          <a:noFill/>
          <a:ln>
            <a:noFill/>
          </a:ln>
        </p:spPr>
      </p:pic>
      <p:sp>
        <p:nvSpPr>
          <p:cNvPr id="2131" name="Google Shape;2131;p107"/>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GOOGLE GROUPS</a:t>
            </a:r>
            <a:endParaRPr/>
          </a:p>
        </p:txBody>
      </p:sp>
      <p:sp>
        <p:nvSpPr>
          <p:cNvPr id="2132" name="Google Shape;2132;p107"/>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STACK OVERFLOW</a:t>
            </a:r>
            <a:endParaRPr/>
          </a:p>
        </p:txBody>
      </p:sp>
      <p:sp>
        <p:nvSpPr>
          <p:cNvPr id="2133" name="Google Shape;2133;p107"/>
          <p:cNvSpPr/>
          <p:nvPr/>
        </p:nvSpPr>
        <p:spPr>
          <a:xfrm>
            <a:off x="1219576" y="7438404"/>
            <a:ext cx="32715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dirty="0">
                <a:solidFill>
                  <a:schemeClr val="accent4"/>
                </a:solidFill>
                <a:latin typeface="Trebuchet MS"/>
                <a:ea typeface="Trebuchet MS"/>
                <a:cs typeface="Trebuchet MS"/>
                <a:sym typeface="Trebuchet MS"/>
                <a:hlinkClick r:id="rId7"/>
              </a:rPr>
              <a:t>https://groups.google.com/forum/#!forum/rapidsai</a:t>
            </a:r>
            <a:endParaRPr sz="1800" b="0" i="0" u="none" strike="noStrike" cap="none" dirty="0">
              <a:solidFill>
                <a:schemeClr val="accent4"/>
              </a:solidFill>
              <a:latin typeface="Trebuchet MS"/>
              <a:ea typeface="Trebuchet MS"/>
              <a:cs typeface="Trebuchet MS"/>
              <a:sym typeface="Trebuchet MS"/>
            </a:endParaRPr>
          </a:p>
        </p:txBody>
      </p:sp>
      <p:sp>
        <p:nvSpPr>
          <p:cNvPr id="2134" name="Google Shape;2134;p107"/>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 HUB</a:t>
            </a:r>
            <a:endParaRPr/>
          </a:p>
        </p:txBody>
      </p:sp>
      <p:sp>
        <p:nvSpPr>
          <p:cNvPr id="2135" name="Google Shape;2135;p107"/>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SLACK CHANNEL</a:t>
            </a:r>
            <a:endParaRPr/>
          </a:p>
        </p:txBody>
      </p:sp>
      <p:sp>
        <p:nvSpPr>
          <p:cNvPr id="2136" name="Google Shape;2136;p107"/>
          <p:cNvSpPr/>
          <p:nvPr/>
        </p:nvSpPr>
        <p:spPr>
          <a:xfrm>
            <a:off x="5860826" y="7438404"/>
            <a:ext cx="301098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8"/>
              </a:rPr>
              <a:t>https://hub.docker.com/r/rapidsai/rapidsai</a:t>
            </a:r>
            <a:endParaRPr sz="1800" b="0" i="0" u="none" strike="noStrike" cap="none">
              <a:solidFill>
                <a:schemeClr val="accent4"/>
              </a:solidFill>
              <a:latin typeface="Trebuchet MS"/>
              <a:ea typeface="Trebuchet MS"/>
              <a:cs typeface="Trebuchet MS"/>
              <a:sym typeface="Trebuchet MS"/>
            </a:endParaRPr>
          </a:p>
        </p:txBody>
      </p:sp>
      <p:sp>
        <p:nvSpPr>
          <p:cNvPr id="2137" name="Google Shape;2137;p107"/>
          <p:cNvSpPr/>
          <p:nvPr/>
        </p:nvSpPr>
        <p:spPr>
          <a:xfrm>
            <a:off x="9668602" y="7438404"/>
            <a:ext cx="402199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9"/>
              </a:rPr>
              <a:t>https://rapids-goai.slack.com/join</a:t>
            </a:r>
            <a:endParaRPr sz="1800" b="0" i="0" u="none" strike="noStrike" cap="none">
              <a:solidFill>
                <a:schemeClr val="accent4"/>
              </a:solidFill>
              <a:latin typeface="Trebuchet MS"/>
              <a:ea typeface="Trebuchet MS"/>
              <a:cs typeface="Trebuchet MS"/>
              <a:sym typeface="Trebuchet MS"/>
            </a:endParaRPr>
          </a:p>
        </p:txBody>
      </p:sp>
      <p:sp>
        <p:nvSpPr>
          <p:cNvPr id="2138" name="Google Shape;2138;p107"/>
          <p:cNvSpPr/>
          <p:nvPr/>
        </p:nvSpPr>
        <p:spPr>
          <a:xfrm>
            <a:off x="14094059" y="7438404"/>
            <a:ext cx="3173804"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10"/>
              </a:rPr>
              <a:t>https://stackoverflow.com/tags/rapids</a:t>
            </a:r>
            <a:endParaRPr sz="1800" b="0" i="0" u="none" strike="noStrike" cap="none">
              <a:solidFill>
                <a:schemeClr val="accent4"/>
              </a:solidFill>
              <a:latin typeface="Trebuchet MS"/>
              <a:ea typeface="Trebuchet MS"/>
              <a:cs typeface="Trebuchet MS"/>
              <a:sym typeface="Trebuchet MS"/>
            </a:endParaRPr>
          </a:p>
        </p:txBody>
      </p:sp>
      <p:sp>
        <p:nvSpPr>
          <p:cNvPr id="2139" name="Google Shape;2139;p10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Conversation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grpSp>
        <p:nvGrpSpPr>
          <p:cNvPr id="2145" name="Google Shape;2145;p108"/>
          <p:cNvGrpSpPr/>
          <p:nvPr/>
        </p:nvGrpSpPr>
        <p:grpSpPr>
          <a:xfrm>
            <a:off x="13480231" y="3536352"/>
            <a:ext cx="3193828" cy="3094265"/>
            <a:chOff x="13480231" y="3536352"/>
            <a:chExt cx="3193828" cy="3094265"/>
          </a:xfrm>
        </p:grpSpPr>
        <p:pic>
          <p:nvPicPr>
            <p:cNvPr id="2146" name="Google Shape;2146;p108"/>
            <p:cNvPicPr preferRelativeResize="0"/>
            <p:nvPr/>
          </p:nvPicPr>
          <p:blipFill rotWithShape="1">
            <a:blip r:embed="rId3">
              <a:alphaModFix/>
            </a:blip>
            <a:srcRect r="30849" b="91001"/>
            <a:stretch/>
          </p:blipFill>
          <p:spPr>
            <a:xfrm>
              <a:off x="13480231" y="3536352"/>
              <a:ext cx="3193828" cy="279190"/>
            </a:xfrm>
            <a:prstGeom prst="rect">
              <a:avLst/>
            </a:prstGeom>
            <a:noFill/>
            <a:ln>
              <a:noFill/>
            </a:ln>
          </p:spPr>
        </p:pic>
        <p:pic>
          <p:nvPicPr>
            <p:cNvPr id="2147" name="Google Shape;2147;p108"/>
            <p:cNvPicPr preferRelativeResize="0"/>
            <p:nvPr/>
          </p:nvPicPr>
          <p:blipFill rotWithShape="1">
            <a:blip r:embed="rId3">
              <a:alphaModFix/>
            </a:blip>
            <a:srcRect l="21301" t="9266" r="12314"/>
            <a:stretch/>
          </p:blipFill>
          <p:spPr>
            <a:xfrm>
              <a:off x="13506578" y="3815542"/>
              <a:ext cx="3092334" cy="2815075"/>
            </a:xfrm>
            <a:prstGeom prst="rect">
              <a:avLst/>
            </a:prstGeom>
            <a:noFill/>
            <a:ln>
              <a:noFill/>
            </a:ln>
          </p:spPr>
        </p:pic>
      </p:grpSp>
      <p:pic>
        <p:nvPicPr>
          <p:cNvPr id="2148" name="Google Shape;2148;p108"/>
          <p:cNvPicPr preferRelativeResize="0"/>
          <p:nvPr/>
        </p:nvPicPr>
        <p:blipFill rotWithShape="1">
          <a:blip r:embed="rId4">
            <a:alphaModFix/>
          </a:blip>
          <a:srcRect l="1168" t="1098" r="1537" b="-759"/>
          <a:stretch/>
        </p:blipFill>
        <p:spPr>
          <a:xfrm>
            <a:off x="9410701" y="3346176"/>
            <a:ext cx="3943500" cy="3351300"/>
          </a:xfrm>
          <a:prstGeom prst="rect">
            <a:avLst/>
          </a:prstGeom>
          <a:noFill/>
          <a:ln>
            <a:noFill/>
          </a:ln>
        </p:spPr>
      </p:pic>
      <p:pic>
        <p:nvPicPr>
          <p:cNvPr id="2149" name="Google Shape;2149;p108"/>
          <p:cNvPicPr preferRelativeResize="0"/>
          <p:nvPr/>
        </p:nvPicPr>
        <p:blipFill rotWithShape="1">
          <a:blip r:embed="rId5">
            <a:alphaModFix/>
          </a:blip>
          <a:srcRect b="6951"/>
          <a:stretch/>
        </p:blipFill>
        <p:spPr>
          <a:xfrm>
            <a:off x="9432758" y="6975563"/>
            <a:ext cx="7283116" cy="1473593"/>
          </a:xfrm>
          <a:prstGeom prst="rect">
            <a:avLst/>
          </a:prstGeom>
          <a:noFill/>
          <a:ln>
            <a:noFill/>
          </a:ln>
        </p:spPr>
      </p:pic>
      <p:grpSp>
        <p:nvGrpSpPr>
          <p:cNvPr id="2150" name="Google Shape;2150;p108"/>
          <p:cNvGrpSpPr/>
          <p:nvPr/>
        </p:nvGrpSpPr>
        <p:grpSpPr>
          <a:xfrm>
            <a:off x="1487033" y="3312582"/>
            <a:ext cx="7275443" cy="5088447"/>
            <a:chOff x="387375" y="2004525"/>
            <a:chExt cx="3573024" cy="2734625"/>
          </a:xfrm>
        </p:grpSpPr>
        <p:pic>
          <p:nvPicPr>
            <p:cNvPr id="2151" name="Google Shape;2151;p108"/>
            <p:cNvPicPr preferRelativeResize="0"/>
            <p:nvPr/>
          </p:nvPicPr>
          <p:blipFill rotWithShape="1">
            <a:blip r:embed="rId6">
              <a:alphaModFix/>
            </a:blip>
            <a:srcRect b="22651"/>
            <a:stretch/>
          </p:blipFill>
          <p:spPr>
            <a:xfrm>
              <a:off x="387375" y="2004525"/>
              <a:ext cx="3573024" cy="2734625"/>
            </a:xfrm>
            <a:prstGeom prst="rect">
              <a:avLst/>
            </a:prstGeom>
            <a:noFill/>
            <a:ln>
              <a:noFill/>
            </a:ln>
          </p:spPr>
        </p:pic>
        <p:pic>
          <p:nvPicPr>
            <p:cNvPr id="2152" name="Google Shape;2152;p108"/>
            <p:cNvPicPr preferRelativeResize="0"/>
            <p:nvPr/>
          </p:nvPicPr>
          <p:blipFill rotWithShape="1">
            <a:blip r:embed="rId7">
              <a:alphaModFix/>
            </a:blip>
            <a:srcRect/>
            <a:stretch/>
          </p:blipFill>
          <p:spPr>
            <a:xfrm>
              <a:off x="402336" y="4197096"/>
              <a:ext cx="2635424" cy="173350"/>
            </a:xfrm>
            <a:prstGeom prst="rect">
              <a:avLst/>
            </a:prstGeom>
            <a:noFill/>
            <a:ln>
              <a:noFill/>
            </a:ln>
          </p:spPr>
        </p:pic>
      </p:grpSp>
      <p:sp>
        <p:nvSpPr>
          <p:cNvPr id="2153" name="Google Shape;2153;p10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Contribute Back</a:t>
            </a:r>
            <a:endParaRPr/>
          </a:p>
        </p:txBody>
      </p:sp>
      <p:sp>
        <p:nvSpPr>
          <p:cNvPr id="2154" name="Google Shape;2154;p10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155" name="Google Shape;2155;p108"/>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56" name="Google Shape;2156;p108"/>
          <p:cNvSpPr/>
          <p:nvPr/>
        </p:nvSpPr>
        <p:spPr>
          <a:xfrm>
            <a:off x="9425941" y="3360708"/>
            <a:ext cx="3870959"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57" name="Google Shape;2157;p108"/>
          <p:cNvSpPr/>
          <p:nvPr/>
        </p:nvSpPr>
        <p:spPr>
          <a:xfrm>
            <a:off x="9425941" y="6978316"/>
            <a:ext cx="7275444" cy="147084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58" name="Google Shape;2158;p108"/>
          <p:cNvSpPr/>
          <p:nvPr/>
        </p:nvSpPr>
        <p:spPr>
          <a:xfrm>
            <a:off x="13456181" y="3360708"/>
            <a:ext cx="3245204"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164" name="Google Shape;2164;p109"/>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Getting Started</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110"/>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SzPts val="1920"/>
              <a:buFont typeface="Trebuchet MS"/>
              <a:buAutoNum type="arabicPeriod"/>
            </a:pPr>
            <a:r>
              <a:rPr lang="en-US"/>
              <a:t>Install RAPIDS on using </a:t>
            </a:r>
            <a:r>
              <a:rPr lang="en-US" u="sng">
                <a:solidFill>
                  <a:schemeClr val="accent4"/>
                </a:solidFill>
                <a:hlinkClick r:id="rId3"/>
              </a:rPr>
              <a:t>Docker, Conda</a:t>
            </a:r>
            <a:r>
              <a:rPr lang="en-US"/>
              <a:t>, or </a:t>
            </a:r>
            <a:r>
              <a:rPr lang="en-US" u="sng">
                <a:solidFill>
                  <a:schemeClr val="accent4"/>
                </a:solidFill>
                <a:hlinkClick r:id="rId4"/>
              </a:rPr>
              <a:t>Colab</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5"/>
              </a:rPr>
              <a:t>walk through videos</a:t>
            </a:r>
            <a:r>
              <a:rPr lang="en-US"/>
              <a:t>, </a:t>
            </a:r>
            <a:r>
              <a:rPr lang="en-US" u="sng">
                <a:solidFill>
                  <a:schemeClr val="accent4"/>
                </a:solidFill>
                <a:hlinkClick r:id="rId6"/>
              </a:rPr>
              <a:t>blog content</a:t>
            </a:r>
            <a:r>
              <a:rPr lang="en-US"/>
              <a:t>, our </a:t>
            </a:r>
            <a:r>
              <a:rPr lang="en-US" u="sng">
                <a:solidFill>
                  <a:schemeClr val="accent4"/>
                </a:solidFill>
                <a:hlinkClick r:id="rId7"/>
              </a:rPr>
              <a:t>github</a:t>
            </a:r>
            <a:r>
              <a:rPr lang="en-US"/>
              <a:t>, the </a:t>
            </a:r>
            <a:r>
              <a:rPr lang="en-US" u="sng">
                <a:solidFill>
                  <a:schemeClr val="accent4"/>
                </a:solidFill>
                <a:hlinkClick r:id="rId8"/>
              </a:rPr>
              <a:t>tutorial notebooks</a:t>
            </a:r>
            <a:r>
              <a:rPr lang="en-US"/>
              <a:t>, and our </a:t>
            </a:r>
            <a:r>
              <a:rPr lang="en-US" u="sng">
                <a:solidFill>
                  <a:schemeClr val="accent4"/>
                </a:solidFill>
                <a:hlinkClick r:id="rId9"/>
              </a:rPr>
              <a:t>example workflows</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Build your own data science workflows.</a:t>
            </a:r>
            <a:endParaRPr/>
          </a:p>
          <a:p>
            <a:pPr marL="457200" lvl="0" indent="-457200" algn="l" rtl="0">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0"/>
              </a:rPr>
              <a:t>Slack</a:t>
            </a:r>
            <a:r>
              <a:rPr lang="en-US"/>
              <a:t>, </a:t>
            </a:r>
            <a:r>
              <a:rPr lang="en-US" u="sng">
                <a:solidFill>
                  <a:schemeClr val="accent4"/>
                </a:solidFill>
                <a:hlinkClick r:id="rId11"/>
              </a:rPr>
              <a:t>Google</a:t>
            </a:r>
            <a:r>
              <a:rPr lang="en-US"/>
              <a:t>, and </a:t>
            </a:r>
            <a:r>
              <a:rPr lang="en-US" u="sng">
                <a:solidFill>
                  <a:schemeClr val="accent4"/>
                </a:solidFill>
                <a:hlinkClick r:id="rId12"/>
              </a:rPr>
              <a:t>Twitter</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3"/>
              </a:rPr>
              <a:t>Stack Overflow</a:t>
            </a:r>
            <a:r>
              <a:rPr lang="en-US">
                <a:solidFill>
                  <a:schemeClr val="accent4"/>
                </a:solidFill>
              </a:rPr>
              <a:t>.</a:t>
            </a:r>
            <a:endParaRPr/>
          </a:p>
        </p:txBody>
      </p:sp>
      <p:sp>
        <p:nvSpPr>
          <p:cNvPr id="2171" name="Google Shape;2171;p11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1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Easy Installation</a:t>
            </a:r>
            <a:endParaRPr/>
          </a:p>
        </p:txBody>
      </p:sp>
      <p:sp>
        <p:nvSpPr>
          <p:cNvPr id="2178" name="Google Shape;2178;p11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Interactive Installation Guide </a:t>
            </a:r>
            <a:endParaRPr/>
          </a:p>
        </p:txBody>
      </p:sp>
      <p:sp>
        <p:nvSpPr>
          <p:cNvPr id="2179" name="Google Shape;2179;p111"/>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3"/>
              </a:rPr>
              <a:t>https://rapids.ai/start.html</a:t>
            </a:r>
            <a:endParaRPr sz="1600" b="0" i="0" u="none" strike="noStrike" cap="none">
              <a:solidFill>
                <a:schemeClr val="accent4"/>
              </a:solidFill>
              <a:latin typeface="Trebuchet MS"/>
              <a:ea typeface="Trebuchet MS"/>
              <a:cs typeface="Trebuchet MS"/>
              <a:sym typeface="Trebuchet MS"/>
            </a:endParaRPr>
          </a:p>
        </p:txBody>
      </p:sp>
      <p:pic>
        <p:nvPicPr>
          <p:cNvPr id="2180" name="Google Shape;2180;p111"/>
          <p:cNvPicPr preferRelativeResize="0"/>
          <p:nvPr/>
        </p:nvPicPr>
        <p:blipFill>
          <a:blip r:embed="rId4">
            <a:alphaModFix/>
          </a:blip>
          <a:stretch>
            <a:fillRect/>
          </a:stretch>
        </p:blipFill>
        <p:spPr>
          <a:xfrm>
            <a:off x="3698701" y="2862999"/>
            <a:ext cx="10890575" cy="59403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112"/>
          <p:cNvSpPr txBox="1"/>
          <p:nvPr/>
        </p:nvSpPr>
        <p:spPr>
          <a:xfrm>
            <a:off x="6445692" y="8975545"/>
            <a:ext cx="5434715"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3"/>
              </a:rPr>
              <a:t>https://docs.rapids.ai</a:t>
            </a:r>
            <a:endParaRPr sz="1400" b="0" i="1" u="none" strike="noStrike" cap="none">
              <a:solidFill>
                <a:schemeClr val="accent4"/>
              </a:solidFill>
              <a:latin typeface="Trebuchet MS"/>
              <a:ea typeface="Trebuchet MS"/>
              <a:cs typeface="Trebuchet MS"/>
              <a:sym typeface="Trebuchet MS"/>
            </a:endParaRPr>
          </a:p>
        </p:txBody>
      </p:sp>
      <p:sp>
        <p:nvSpPr>
          <p:cNvPr id="2186" name="Google Shape;2186;p11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187" name="Google Shape;2187;p11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New, Improved, and Easier to Use</a:t>
            </a:r>
            <a:endParaRPr/>
          </a:p>
        </p:txBody>
      </p:sp>
      <p:pic>
        <p:nvPicPr>
          <p:cNvPr id="2188" name="Google Shape;2188;p112"/>
          <p:cNvPicPr preferRelativeResize="0"/>
          <p:nvPr/>
        </p:nvPicPr>
        <p:blipFill rotWithShape="1">
          <a:blip r:embed="rId4">
            <a:alphaModFix/>
          </a:blip>
          <a:srcRect r="28222"/>
          <a:stretch/>
        </p:blipFill>
        <p:spPr>
          <a:xfrm>
            <a:off x="1889077" y="3279800"/>
            <a:ext cx="6637478" cy="5158375"/>
          </a:xfrm>
          <a:prstGeom prst="rect">
            <a:avLst/>
          </a:prstGeom>
          <a:noFill/>
          <a:ln>
            <a:noFill/>
          </a:ln>
          <a:effectLst>
            <a:outerShdw blurRad="57150" dist="38100" dir="5400000" algn="bl" rotWithShape="0">
              <a:srgbClr val="666666">
                <a:alpha val="50000"/>
              </a:srgbClr>
            </a:outerShdw>
          </a:effectLst>
        </p:spPr>
      </p:pic>
      <p:pic>
        <p:nvPicPr>
          <p:cNvPr id="2189" name="Google Shape;2189;p112"/>
          <p:cNvPicPr preferRelativeResize="0"/>
          <p:nvPr/>
        </p:nvPicPr>
        <p:blipFill rotWithShape="1">
          <a:blip r:embed="rId5">
            <a:alphaModFix/>
          </a:blip>
          <a:srcRect r="25887"/>
          <a:stretch/>
        </p:blipFill>
        <p:spPr>
          <a:xfrm>
            <a:off x="9682825" y="3348525"/>
            <a:ext cx="6853930" cy="5158375"/>
          </a:xfrm>
          <a:prstGeom prst="rect">
            <a:avLst/>
          </a:prstGeom>
          <a:noFill/>
          <a:ln>
            <a:noFill/>
          </a:ln>
          <a:effectLst>
            <a:outerShdw blurRad="57150" dist="38100" dir="5400000" algn="bl" rotWithShape="0">
              <a:srgbClr val="666666">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1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195" name="Google Shape;2195;p11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Easier than Ever to Get Started with cuDF</a:t>
            </a:r>
            <a:endParaRPr/>
          </a:p>
        </p:txBody>
      </p:sp>
      <p:pic>
        <p:nvPicPr>
          <p:cNvPr id="2196" name="Google Shape;2196;p113"/>
          <p:cNvPicPr preferRelativeResize="0"/>
          <p:nvPr/>
        </p:nvPicPr>
        <p:blipFill rotWithShape="1">
          <a:blip r:embed="rId3">
            <a:alphaModFix/>
          </a:blip>
          <a:srcRect r="28222"/>
          <a:stretch/>
        </p:blipFill>
        <p:spPr>
          <a:xfrm>
            <a:off x="5825264" y="3279800"/>
            <a:ext cx="6637478" cy="5158375"/>
          </a:xfrm>
          <a:prstGeom prst="rect">
            <a:avLst/>
          </a:prstGeom>
          <a:noFill/>
          <a:ln>
            <a:noFill/>
          </a:ln>
          <a:effectLst>
            <a:outerShdw blurRad="57150" dist="38100" dir="5400000" algn="bl" rotWithShape="0">
              <a:srgbClr val="666666">
                <a:alpha val="50000"/>
              </a:srgbClr>
            </a:outerShdw>
          </a:effectLst>
        </p:spPr>
      </p:pic>
      <p:sp>
        <p:nvSpPr>
          <p:cNvPr id="2197" name="Google Shape;2197;p113"/>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4"/>
              </a:rPr>
              <a:t>https://docs.rapids.ai</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01"/>
        <p:cNvGrpSpPr/>
        <p:nvPr/>
      </p:nvGrpSpPr>
      <p:grpSpPr>
        <a:xfrm>
          <a:off x="0" y="0"/>
          <a:ext cx="0" cy="0"/>
          <a:chOff x="0" y="0"/>
          <a:chExt cx="0" cy="0"/>
        </a:xfrm>
      </p:grpSpPr>
      <p:pic>
        <p:nvPicPr>
          <p:cNvPr id="2202" name="Google Shape;2202;p114"/>
          <p:cNvPicPr preferRelativeResize="0"/>
          <p:nvPr/>
        </p:nvPicPr>
        <p:blipFill rotWithShape="1">
          <a:blip r:embed="rId3">
            <a:alphaModFix/>
          </a:blip>
          <a:srcRect b="15710"/>
          <a:stretch/>
        </p:blipFill>
        <p:spPr>
          <a:xfrm>
            <a:off x="9538584" y="3496235"/>
            <a:ext cx="7076661" cy="4817394"/>
          </a:xfrm>
          <a:prstGeom prst="rect">
            <a:avLst/>
          </a:prstGeom>
          <a:noFill/>
          <a:ln>
            <a:noFill/>
          </a:ln>
        </p:spPr>
      </p:pic>
      <p:pic>
        <p:nvPicPr>
          <p:cNvPr id="2203" name="Google Shape;2203;p114"/>
          <p:cNvPicPr preferRelativeResize="0"/>
          <p:nvPr/>
        </p:nvPicPr>
        <p:blipFill rotWithShape="1">
          <a:blip r:embed="rId4">
            <a:alphaModFix/>
          </a:blip>
          <a:srcRect r="1375" b="6738"/>
          <a:stretch/>
        </p:blipFill>
        <p:spPr>
          <a:xfrm>
            <a:off x="1470991" y="3360708"/>
            <a:ext cx="7275443" cy="5088448"/>
          </a:xfrm>
          <a:prstGeom prst="rect">
            <a:avLst/>
          </a:prstGeom>
          <a:noFill/>
          <a:ln>
            <a:noFill/>
          </a:ln>
        </p:spPr>
      </p:pic>
      <p:sp>
        <p:nvSpPr>
          <p:cNvPr id="2204" name="Google Shape;2204;p114"/>
          <p:cNvSpPr txBox="1"/>
          <p:nvPr/>
        </p:nvSpPr>
        <p:spPr>
          <a:xfrm>
            <a:off x="2672962" y="8516456"/>
            <a:ext cx="48715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5"/>
              </a:rPr>
              <a:t>https://github.com/rapidsai</a:t>
            </a:r>
            <a:endParaRPr sz="1600" b="0" i="0" u="none" strike="noStrike" cap="none">
              <a:solidFill>
                <a:schemeClr val="accent4"/>
              </a:solidFill>
              <a:latin typeface="Trebuchet MS"/>
              <a:ea typeface="Trebuchet MS"/>
              <a:cs typeface="Trebuchet MS"/>
              <a:sym typeface="Trebuchet MS"/>
            </a:endParaRPr>
          </a:p>
        </p:txBody>
      </p:sp>
      <p:sp>
        <p:nvSpPr>
          <p:cNvPr id="2205" name="Google Shape;2205;p114"/>
          <p:cNvSpPr txBox="1"/>
          <p:nvPr/>
        </p:nvSpPr>
        <p:spPr>
          <a:xfrm>
            <a:off x="10255820" y="8516456"/>
            <a:ext cx="56510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6"/>
              </a:rPr>
              <a:t>https://medium.com/rapids-ai</a:t>
            </a:r>
            <a:endParaRPr sz="1600" b="0" i="0" u="none" strike="noStrike" cap="none">
              <a:solidFill>
                <a:schemeClr val="accent4"/>
              </a:solidFill>
              <a:latin typeface="Trebuchet MS"/>
              <a:ea typeface="Trebuchet MS"/>
              <a:cs typeface="Trebuchet MS"/>
              <a:sym typeface="Trebuchet MS"/>
            </a:endParaRPr>
          </a:p>
        </p:txBody>
      </p:sp>
      <p:sp>
        <p:nvSpPr>
          <p:cNvPr id="2206" name="Google Shape;2206;p114"/>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07" name="Google Shape;2207;p114"/>
          <p:cNvSpPr/>
          <p:nvPr/>
        </p:nvSpPr>
        <p:spPr>
          <a:xfrm>
            <a:off x="9425941"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08" name="Google Shape;2208;p11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Code and Blogs</a:t>
            </a:r>
            <a:endParaRPr/>
          </a:p>
        </p:txBody>
      </p:sp>
      <p:sp>
        <p:nvSpPr>
          <p:cNvPr id="2209" name="Google Shape;2209;p11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Check out our Code and How We Use It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pic>
        <p:nvPicPr>
          <p:cNvPr id="2215" name="Google Shape;2215;p115"/>
          <p:cNvPicPr preferRelativeResize="0"/>
          <p:nvPr/>
        </p:nvPicPr>
        <p:blipFill rotWithShape="1">
          <a:blip r:embed="rId3">
            <a:alphaModFix/>
          </a:blip>
          <a:srcRect/>
          <a:stretch/>
        </p:blipFill>
        <p:spPr>
          <a:xfrm>
            <a:off x="3570868" y="2997496"/>
            <a:ext cx="11165549" cy="5885247"/>
          </a:xfrm>
          <a:prstGeom prst="rect">
            <a:avLst/>
          </a:prstGeom>
          <a:noFill/>
          <a:ln w="9525" cap="flat" cmpd="sng">
            <a:solidFill>
              <a:srgbClr val="B3B3B3"/>
            </a:solidFill>
            <a:prstDash val="solid"/>
            <a:round/>
            <a:headEnd type="none" w="sm" len="sm"/>
            <a:tailEnd type="none" w="sm" len="sm"/>
          </a:ln>
        </p:spPr>
      </p:pic>
      <p:sp>
        <p:nvSpPr>
          <p:cNvPr id="2216" name="Google Shape;2216;p11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Github</a:t>
            </a:r>
            <a:endParaRPr/>
          </a:p>
        </p:txBody>
      </p:sp>
      <p:sp>
        <p:nvSpPr>
          <p:cNvPr id="2217" name="Google Shape;2217;p115"/>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rPr>
              <a:t>https://github.com/rapidsai </a:t>
            </a:r>
            <a:endParaRPr sz="1600" b="0" i="0" u="none" strike="noStrike" cap="none">
              <a:solidFill>
                <a:schemeClr val="accent4"/>
              </a:solidFill>
              <a:latin typeface="Trebuchet MS"/>
              <a:ea typeface="Trebuchet MS"/>
              <a:cs typeface="Trebuchet MS"/>
              <a:sym typeface="Trebuchet M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21"/>
        <p:cNvGrpSpPr/>
        <p:nvPr/>
      </p:nvGrpSpPr>
      <p:grpSpPr>
        <a:xfrm>
          <a:off x="0" y="0"/>
          <a:ext cx="0" cy="0"/>
          <a:chOff x="0" y="0"/>
          <a:chExt cx="0" cy="0"/>
        </a:xfrm>
      </p:grpSpPr>
      <p:grpSp>
        <p:nvGrpSpPr>
          <p:cNvPr id="2222" name="Google Shape;2222;p116"/>
          <p:cNvGrpSpPr/>
          <p:nvPr/>
        </p:nvGrpSpPr>
        <p:grpSpPr>
          <a:xfrm>
            <a:off x="9638598" y="4156637"/>
            <a:ext cx="6826342" cy="3615625"/>
            <a:chOff x="9638598" y="4156637"/>
            <a:chExt cx="6826342" cy="3615625"/>
          </a:xfrm>
        </p:grpSpPr>
        <p:pic>
          <p:nvPicPr>
            <p:cNvPr id="2223" name="Google Shape;2223;p116"/>
            <p:cNvPicPr preferRelativeResize="0"/>
            <p:nvPr/>
          </p:nvPicPr>
          <p:blipFill rotWithShape="1">
            <a:blip r:embed="rId3">
              <a:alphaModFix/>
            </a:blip>
            <a:srcRect t="1468" r="11359"/>
            <a:stretch/>
          </p:blipFill>
          <p:spPr>
            <a:xfrm>
              <a:off x="9638598" y="4156637"/>
              <a:ext cx="6826342" cy="3615625"/>
            </a:xfrm>
            <a:prstGeom prst="rect">
              <a:avLst/>
            </a:prstGeom>
            <a:noFill/>
            <a:ln>
              <a:noFill/>
            </a:ln>
          </p:spPr>
        </p:pic>
        <p:sp>
          <p:nvSpPr>
            <p:cNvPr id="2224" name="Google Shape;2224;p116"/>
            <p:cNvSpPr/>
            <p:nvPr/>
          </p:nvSpPr>
          <p:spPr>
            <a:xfrm>
              <a:off x="11557393"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25" name="Google Shape;2225;p116"/>
            <p:cNvSpPr/>
            <p:nvPr/>
          </p:nvSpPr>
          <p:spPr>
            <a:xfrm>
              <a:off x="13408605"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26" name="Google Shape;2226;p116"/>
            <p:cNvSpPr/>
            <p:nvPr/>
          </p:nvSpPr>
          <p:spPr>
            <a:xfrm>
              <a:off x="15264298"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pic>
        <p:nvPicPr>
          <p:cNvPr id="2227" name="Google Shape;2227;p116"/>
          <p:cNvPicPr preferRelativeResize="0"/>
          <p:nvPr/>
        </p:nvPicPr>
        <p:blipFill rotWithShape="1">
          <a:blip r:embed="rId4">
            <a:alphaModFix/>
          </a:blip>
          <a:srcRect l="1617" r="1530"/>
          <a:stretch/>
        </p:blipFill>
        <p:spPr>
          <a:xfrm>
            <a:off x="1580633" y="3543299"/>
            <a:ext cx="6954841" cy="4711617"/>
          </a:xfrm>
          <a:prstGeom prst="rect">
            <a:avLst/>
          </a:prstGeom>
          <a:noFill/>
          <a:ln>
            <a:noFill/>
          </a:ln>
        </p:spPr>
      </p:pic>
      <p:sp>
        <p:nvSpPr>
          <p:cNvPr id="2228" name="Google Shape;2228;p116"/>
          <p:cNvSpPr/>
          <p:nvPr/>
        </p:nvSpPr>
        <p:spPr>
          <a:xfrm>
            <a:off x="9672918" y="5877541"/>
            <a:ext cx="1917503" cy="16304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229" name="Google Shape;2229;p116"/>
          <p:cNvSpPr/>
          <p:nvPr/>
        </p:nvSpPr>
        <p:spPr>
          <a:xfrm>
            <a:off x="1823060" y="4593022"/>
            <a:ext cx="6470708" cy="933494"/>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230" name="Google Shape;2230;p11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Notebooks Contrib</a:t>
            </a:r>
            <a:endParaRPr/>
          </a:p>
        </p:txBody>
      </p:sp>
      <p:sp>
        <p:nvSpPr>
          <p:cNvPr id="2231" name="Google Shape;2231;p116"/>
          <p:cNvSpPr txBox="1">
            <a:spLocks noGrp="1"/>
          </p:cNvSpPr>
          <p:nvPr>
            <p:ph type="body" idx="1"/>
          </p:nvPr>
        </p:nvSpPr>
        <p:spPr>
          <a:xfrm>
            <a:off x="830580" y="8821027"/>
            <a:ext cx="16581120" cy="77490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Notebooks Contrib Repo has tutorials and examples, and various E2E demos.  </a:t>
            </a:r>
            <a:br>
              <a:rPr lang="en-US"/>
            </a:br>
            <a:r>
              <a:rPr lang="en-US"/>
              <a:t>RAPIDS Youtube channel has explanations, code walkthroughs and use cases.</a:t>
            </a:r>
            <a:endParaRPr/>
          </a:p>
        </p:txBody>
      </p:sp>
      <p:sp>
        <p:nvSpPr>
          <p:cNvPr id="2232" name="Google Shape;2232;p116"/>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33" name="Google Shape;2233;p116"/>
          <p:cNvSpPr/>
          <p:nvPr/>
        </p:nvSpPr>
        <p:spPr>
          <a:xfrm>
            <a:off x="9425941"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34" name="Google Shape;2234;p116"/>
          <p:cNvSpPr/>
          <p:nvPr/>
        </p:nvSpPr>
        <p:spPr>
          <a:xfrm>
            <a:off x="13443284" y="5877540"/>
            <a:ext cx="1852863" cy="1630399"/>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1473</TotalTime>
  <Words>5913</Words>
  <Application>Microsoft Office PowerPoint</Application>
  <PresentationFormat>Custom</PresentationFormat>
  <Paragraphs>1391</Paragraphs>
  <Slides>103</Slides>
  <Notes>103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103</vt:i4>
      </vt:variant>
    </vt:vector>
  </HeadingPairs>
  <TitlesOfParts>
    <vt:vector size="113" baseType="lpstr">
      <vt:lpstr>Arial</vt:lpstr>
      <vt:lpstr>Century Gothic</vt:lpstr>
      <vt:lpstr>Courier New</vt:lpstr>
      <vt:lpstr>Trebuchet MS</vt:lpstr>
      <vt:lpstr>Noto Sans Symbols</vt:lpstr>
      <vt:lpstr>Roboto Mono</vt:lpstr>
      <vt:lpstr>Roboto</vt:lpstr>
      <vt:lpstr>Calibri</vt:lpstr>
      <vt:lpstr>Consolas</vt:lpstr>
      <vt:lpstr>1_Title &amp; Bullet</vt:lpstr>
      <vt:lpstr>The Platform Inside and Out Release 0.14</vt:lpstr>
      <vt:lpstr>Why GPUs?</vt:lpstr>
      <vt:lpstr>RAPIDS</vt:lpstr>
      <vt:lpstr>Data Processing Evolution</vt:lpstr>
      <vt:lpstr>Data Movement and Transformation</vt:lpstr>
      <vt:lpstr>Data Movement and Transformation</vt:lpstr>
      <vt:lpstr>Learning from Apache Arrow</vt:lpstr>
      <vt:lpstr>Data Processing Evolution</vt:lpstr>
      <vt:lpstr>Speed, UX, and Iteration</vt:lpstr>
      <vt:lpstr>RAPIDS 0.14 Release Summary</vt:lpstr>
      <vt:lpstr>What’s New in Release 0.14?</vt:lpstr>
      <vt:lpstr>RAPIDS Everywhere</vt:lpstr>
      <vt:lpstr>RAPIDS Core</vt:lpstr>
      <vt:lpstr>Open Source Data Science Ecosystem</vt:lpstr>
      <vt:lpstr>RAPIDS</vt:lpstr>
      <vt:lpstr>Dask</vt:lpstr>
      <vt:lpstr>RAPIDS</vt:lpstr>
      <vt:lpstr>Why Dask?</vt:lpstr>
      <vt:lpstr>Why OpenUCX?</vt:lpstr>
      <vt:lpstr>Benchmarks: Distributed cuDF Random Merge</vt:lpstr>
      <vt:lpstr>Scale Up with RAPIDS</vt:lpstr>
      <vt:lpstr>Scale Out with RAPIDS + Dask with OpenUCX</vt:lpstr>
      <vt:lpstr>cuDF</vt:lpstr>
      <vt:lpstr>RAPIDS</vt:lpstr>
      <vt:lpstr>GPU-Accelerated ETL</vt:lpstr>
      <vt:lpstr>ETL Technology Stack</vt:lpstr>
      <vt:lpstr>ETL - the Backbone of Data Science</vt:lpstr>
      <vt:lpstr>ETL - the Backbone of Data Science</vt:lpstr>
      <vt:lpstr>Benchmarks: Single-GPU Speedup vs. Pandas</vt:lpstr>
      <vt:lpstr>ETL - the Backbone of Data Science</vt:lpstr>
      <vt:lpstr>ETL - the Backbone of Data Science</vt:lpstr>
      <vt:lpstr>Extraction is the Cornerstone</vt:lpstr>
      <vt:lpstr>ETL is Not Just DataFrames!</vt:lpstr>
      <vt:lpstr>RAPIDS</vt:lpstr>
      <vt:lpstr>Interoperability for the Win</vt:lpstr>
      <vt:lpstr>ETL – Arrays and DataFrames</vt:lpstr>
      <vt:lpstr>Benchmark: Single-GPU CuPy vs NumPy</vt:lpstr>
      <vt:lpstr>SVD Benchmark</vt:lpstr>
      <vt:lpstr>cuML</vt:lpstr>
      <vt:lpstr>Machine Learning</vt:lpstr>
      <vt:lpstr>Problem</vt:lpstr>
      <vt:lpstr>ML Technology Stack</vt:lpstr>
      <vt:lpstr>RAPIDS Matches Common Python APIs</vt:lpstr>
      <vt:lpstr>RAPIDS Matches Common Python APIs</vt:lpstr>
      <vt:lpstr>Algorithms</vt:lpstr>
      <vt:lpstr>Benchmarks: Single-GPU cuML vs Scikit-learn</vt:lpstr>
      <vt:lpstr>Forest Inference</vt:lpstr>
      <vt:lpstr>XGBoost + RAPIDS: Better Together</vt:lpstr>
      <vt:lpstr>RAPIDS Integrated into Cloud ML Frameworks</vt:lpstr>
      <vt:lpstr>HPO Use Case: 100-Job Random Forest Airline Model</vt:lpstr>
      <vt:lpstr>Road to 1.0 - cuML </vt:lpstr>
      <vt:lpstr>Road to 1.0 - cuML</vt:lpstr>
      <vt:lpstr>cuGraph</vt:lpstr>
      <vt:lpstr>Graph Analytics</vt:lpstr>
      <vt:lpstr>Goals and Benefits of cuGraph</vt:lpstr>
      <vt:lpstr>Graph Technology Stack</vt:lpstr>
      <vt:lpstr>Algorithms</vt:lpstr>
      <vt:lpstr>Benchmarks: Single-GPU cuGraph vs NetworkX</vt:lpstr>
      <vt:lpstr>Multi-GPU PageRank Performance </vt:lpstr>
      <vt:lpstr>Road to 1.0 </vt:lpstr>
      <vt:lpstr>Road to 1.0 </vt:lpstr>
      <vt:lpstr>cuSpatial</vt:lpstr>
      <vt:lpstr>cuSpatial Technology Stack</vt:lpstr>
      <vt:lpstr>cuSpatial</vt:lpstr>
      <vt:lpstr>cuSpatial</vt:lpstr>
      <vt:lpstr>cuSpatial</vt:lpstr>
      <vt:lpstr>cuSignal</vt:lpstr>
      <vt:lpstr>cuSignal Technology Stack</vt:lpstr>
      <vt:lpstr>cuSignal – Selected Algorithms</vt:lpstr>
      <vt:lpstr>Speed of Light Performance – V100</vt:lpstr>
      <vt:lpstr>Efficient Memory Handling</vt:lpstr>
      <vt:lpstr>Cyber Log Accelerators</vt:lpstr>
      <vt:lpstr>CLX</vt:lpstr>
      <vt:lpstr>CLX Technology Stack</vt:lpstr>
      <vt:lpstr>CLX Contains Various Use Cases and Connectors</vt:lpstr>
      <vt:lpstr>cyBERT</vt:lpstr>
      <vt:lpstr>GPU SubWord Tokenizer</vt:lpstr>
      <vt:lpstr>CLX Query</vt:lpstr>
      <vt:lpstr>Visualization</vt:lpstr>
      <vt:lpstr>cuXfilter</vt:lpstr>
      <vt:lpstr>pyViz Integrations</vt:lpstr>
      <vt:lpstr>Plotly Dash</vt:lpstr>
      <vt:lpstr>Community</vt:lpstr>
      <vt:lpstr>Ecosystem Partners</vt:lpstr>
      <vt:lpstr>Building on Top of RAPIDS</vt:lpstr>
      <vt:lpstr>NVTabular</vt:lpstr>
      <vt:lpstr>BlazingSQL</vt:lpstr>
      <vt:lpstr>BlazingSQL</vt:lpstr>
      <vt:lpstr>cuStreamz</vt:lpstr>
      <vt:lpstr>Join the Conversation</vt:lpstr>
      <vt:lpstr>Contribute Back</vt:lpstr>
      <vt:lpstr>Getting Started</vt:lpstr>
      <vt:lpstr>5 Steps to Getting Started with RAPIDS</vt:lpstr>
      <vt:lpstr>Easy Installation</vt:lpstr>
      <vt:lpstr>RAPIDS Docs</vt:lpstr>
      <vt:lpstr>RAPIDS Docs</vt:lpstr>
      <vt:lpstr>Explore: RAPIDS Code and Blogs</vt:lpstr>
      <vt:lpstr>Explore: RAPIDS Github</vt:lpstr>
      <vt:lpstr>Explore: Notebooks Contrib</vt:lpstr>
      <vt:lpstr>RAPIDS</vt:lpstr>
      <vt:lpstr>Deploy RAPIDS Everywhere</vt:lpstr>
      <vt:lpstr>Join the Movement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Platform Inside and Out Release 0.14</dc:title>
  <cp:lastModifiedBy>Saloni Jain</cp:lastModifiedBy>
  <cp:revision>9</cp:revision>
  <dcterms:modified xsi:type="dcterms:W3CDTF">2021-02-24T17:33:46Z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saljain@nvidia.com</vt:lpwstr>
  </property>
  <property fmtid="{D5CDD505-2E9C-101B-9397-08002B2CF9AE}" pid="5" name="MSIP_Label_6b558183-044c-4105-8d9c-cea02a2a3d86_SetDate">
    <vt:lpwstr>2021-02-23T20:21:02.9834294Z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95c18e9b-f799-45db-bd20-a9c557d52f78</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